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292" r:id="rId2"/>
    <p:sldId id="293" r:id="rId3"/>
    <p:sldId id="294" r:id="rId4"/>
    <p:sldId id="295"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21" r:id="rId31"/>
    <p:sldId id="322" r:id="rId32"/>
    <p:sldId id="323" r:id="rId33"/>
    <p:sldId id="324" r:id="rId34"/>
    <p:sldId id="325" r:id="rId35"/>
    <p:sldId id="326" r:id="rId36"/>
    <p:sldId id="327" r:id="rId37"/>
    <p:sldId id="328" r:id="rId38"/>
    <p:sldId id="329" r:id="rId39"/>
    <p:sldId id="330" r:id="rId40"/>
    <p:sldId id="331" r:id="rId41"/>
    <p:sldId id="332" r:id="rId42"/>
    <p:sldId id="333" r:id="rId43"/>
    <p:sldId id="334" r:id="rId44"/>
    <p:sldId id="335" r:id="rId45"/>
    <p:sldId id="336" r:id="rId46"/>
    <p:sldId id="337" r:id="rId47"/>
    <p:sldId id="338" r:id="rId48"/>
    <p:sldId id="339" r:id="rId49"/>
    <p:sldId id="340" r:id="rId50"/>
    <p:sldId id="341" r:id="rId51"/>
    <p:sldId id="342" r:id="rId52"/>
    <p:sldId id="343" r:id="rId53"/>
    <p:sldId id="344" r:id="rId54"/>
    <p:sldId id="345" r:id="rId55"/>
    <p:sldId id="346" r:id="rId56"/>
    <p:sldId id="347" r:id="rId57"/>
    <p:sldId id="348" r:id="rId58"/>
    <p:sldId id="349" r:id="rId59"/>
    <p:sldId id="350" r:id="rId60"/>
    <p:sldId id="291" r:id="rId61"/>
    <p:sldId id="290" r:id="rId62"/>
    <p:sldId id="258" r:id="rId63"/>
    <p:sldId id="259" r:id="rId64"/>
    <p:sldId id="260" r:id="rId65"/>
    <p:sldId id="261" r:id="rId66"/>
    <p:sldId id="262" r:id="rId67"/>
    <p:sldId id="263" r:id="rId68"/>
    <p:sldId id="264" r:id="rId69"/>
    <p:sldId id="265" r:id="rId70"/>
    <p:sldId id="266" r:id="rId71"/>
    <p:sldId id="267" r:id="rId72"/>
    <p:sldId id="268" r:id="rId73"/>
    <p:sldId id="269" r:id="rId74"/>
    <p:sldId id="270" r:id="rId75"/>
    <p:sldId id="271" r:id="rId76"/>
    <p:sldId id="272" r:id="rId77"/>
    <p:sldId id="273" r:id="rId78"/>
    <p:sldId id="274" r:id="rId79"/>
    <p:sldId id="275" r:id="rId80"/>
    <p:sldId id="276" r:id="rId81"/>
    <p:sldId id="277" r:id="rId82"/>
    <p:sldId id="278" r:id="rId83"/>
    <p:sldId id="279" r:id="rId84"/>
    <p:sldId id="280" r:id="rId85"/>
    <p:sldId id="281" r:id="rId86"/>
    <p:sldId id="282" r:id="rId87"/>
    <p:sldId id="283" r:id="rId88"/>
    <p:sldId id="284" r:id="rId89"/>
    <p:sldId id="285" r:id="rId90"/>
    <p:sldId id="286" r:id="rId91"/>
    <p:sldId id="287" r:id="rId92"/>
    <p:sldId id="288" r:id="rId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4" d="100"/>
          <a:sy n="84" d="100"/>
        </p:scale>
        <p:origin x="-1402"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205C30-BECB-4441-9A1B-4566BF05C057}" type="doc">
      <dgm:prSet loTypeId="urn:microsoft.com/office/officeart/2005/8/layout/orgChart1" loCatId="hierarchy" qsTypeId="urn:microsoft.com/office/officeart/2005/8/quickstyle/simple1" qsCatId="simple" csTypeId="urn:microsoft.com/office/officeart/2005/8/colors/accent1_2" csCatId="accent1" phldr="1"/>
      <dgm:spPr/>
    </dgm:pt>
    <dgm:pt modelId="{F308427E-9D86-4FD1-AFD3-CBB9E0910047}">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panose="020B0604020202020204" pitchFamily="34" charset="0"/>
            </a:rPr>
            <a:t>Immune System</a:t>
          </a:r>
        </a:p>
      </dgm:t>
    </dgm:pt>
    <dgm:pt modelId="{D09EF350-69FF-42F3-B08C-D238CB6DC882}" type="parTrans" cxnId="{79119B07-D746-4931-9A30-781609EF881C}">
      <dgm:prSet/>
      <dgm:spPr/>
      <dgm:t>
        <a:bodyPr/>
        <a:lstStyle/>
        <a:p>
          <a:endParaRPr lang="en-IN"/>
        </a:p>
      </dgm:t>
    </dgm:pt>
    <dgm:pt modelId="{C2EDE820-8880-40DF-8D40-D0F167B96FBD}" type="sibTrans" cxnId="{79119B07-D746-4931-9A30-781609EF881C}">
      <dgm:prSet/>
      <dgm:spPr/>
      <dgm:t>
        <a:bodyPr/>
        <a:lstStyle/>
        <a:p>
          <a:endParaRPr lang="en-IN"/>
        </a:p>
      </dgm:t>
    </dgm:pt>
    <dgm:pt modelId="{20EF2056-7CF5-49AD-BF0F-74249539EDFA}">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700" b="0" i="0" u="none" strike="noStrike" cap="none" normalizeH="0" baseline="0" dirty="0" smtClean="0">
              <a:ln>
                <a:noFill/>
              </a:ln>
              <a:solidFill>
                <a:schemeClr val="tx1"/>
              </a:solidFill>
              <a:effectLst/>
              <a:latin typeface="Arial" panose="020B0604020202020204" pitchFamily="34" charset="0"/>
            </a:rPr>
            <a:t>Innate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panose="020B0604020202020204" pitchFamily="34" charset="0"/>
            </a:rPr>
            <a:t>(Nonspecific)</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panose="020B0604020202020204" pitchFamily="34" charset="0"/>
            </a:rPr>
            <a:t>1</a:t>
          </a:r>
          <a:r>
            <a:rPr kumimoji="0" lang="en-US" sz="3200" b="0" i="0" u="none" strike="noStrike" cap="none" normalizeH="0" baseline="30000" dirty="0" smtClean="0">
              <a:ln>
                <a:noFill/>
              </a:ln>
              <a:solidFill>
                <a:schemeClr val="tx1"/>
              </a:solidFill>
              <a:effectLst/>
              <a:latin typeface="Arial" panose="020B0604020202020204" pitchFamily="34" charset="0"/>
            </a:rPr>
            <a:t>o</a:t>
          </a:r>
          <a:r>
            <a:rPr kumimoji="0" lang="en-US" sz="3200" b="0" i="0" u="none" strike="noStrike" cap="none" normalizeH="0" baseline="0" dirty="0" smtClean="0">
              <a:ln>
                <a:noFill/>
              </a:ln>
              <a:solidFill>
                <a:schemeClr val="tx1"/>
              </a:solidFill>
              <a:effectLst/>
              <a:latin typeface="Arial" panose="020B0604020202020204" pitchFamily="34" charset="0"/>
            </a:rPr>
            <a:t> line of defense</a:t>
          </a:r>
        </a:p>
      </dgm:t>
    </dgm:pt>
    <dgm:pt modelId="{DFAB07D6-38F3-434C-9CAD-40A034400F09}" type="parTrans" cxnId="{5285CE95-1711-4A6C-9492-A6219671B707}">
      <dgm:prSet/>
      <dgm:spPr/>
      <dgm:t>
        <a:bodyPr/>
        <a:lstStyle/>
        <a:p>
          <a:endParaRPr lang="en-IN"/>
        </a:p>
      </dgm:t>
    </dgm:pt>
    <dgm:pt modelId="{6686F36C-A978-4249-93F9-05611045FEDD}" type="sibTrans" cxnId="{5285CE95-1711-4A6C-9492-A6219671B707}">
      <dgm:prSet/>
      <dgm:spPr/>
      <dgm:t>
        <a:bodyPr/>
        <a:lstStyle/>
        <a:p>
          <a:endParaRPr lang="en-IN"/>
        </a:p>
      </dgm:t>
    </dgm:pt>
    <dgm:pt modelId="{1800F457-54E6-47DE-B973-50821CF09796}">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700" b="0" i="0" u="none" strike="noStrike" cap="none" normalizeH="0" baseline="0" dirty="0" smtClean="0">
              <a:ln>
                <a:noFill/>
              </a:ln>
              <a:solidFill>
                <a:schemeClr val="tx1"/>
              </a:solidFill>
              <a:effectLst/>
              <a:latin typeface="Arial" panose="020B0604020202020204" pitchFamily="34" charset="0"/>
            </a:rPr>
            <a:t>Adaptive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panose="020B0604020202020204" pitchFamily="34" charset="0"/>
            </a:rPr>
            <a:t>(Specific)</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panose="020B0604020202020204" pitchFamily="34" charset="0"/>
            </a:rPr>
            <a:t>2</a:t>
          </a:r>
          <a:r>
            <a:rPr kumimoji="0" lang="en-US" sz="3200" b="0" i="0" u="none" strike="noStrike" cap="none" normalizeH="0" baseline="30000" dirty="0" smtClean="0">
              <a:ln>
                <a:noFill/>
              </a:ln>
              <a:solidFill>
                <a:schemeClr val="tx1"/>
              </a:solidFill>
              <a:effectLst/>
              <a:latin typeface="Arial" panose="020B0604020202020204" pitchFamily="34" charset="0"/>
            </a:rPr>
            <a:t>o</a:t>
          </a:r>
          <a:r>
            <a:rPr kumimoji="0" lang="en-US" sz="3200" b="0" i="0" u="none" strike="noStrike" cap="none" normalizeH="0" baseline="0" dirty="0" smtClean="0">
              <a:ln>
                <a:noFill/>
              </a:ln>
              <a:solidFill>
                <a:schemeClr val="tx1"/>
              </a:solidFill>
              <a:effectLst/>
              <a:latin typeface="Arial" panose="020B0604020202020204" pitchFamily="34" charset="0"/>
            </a:rPr>
            <a:t> line of defense</a:t>
          </a:r>
        </a:p>
      </dgm:t>
    </dgm:pt>
    <dgm:pt modelId="{B420A740-0603-4B5D-9362-5C866D0404E5}" type="parTrans" cxnId="{0F560863-70A1-4616-9D50-6B0325DBFFE1}">
      <dgm:prSet/>
      <dgm:spPr/>
      <dgm:t>
        <a:bodyPr/>
        <a:lstStyle/>
        <a:p>
          <a:endParaRPr lang="en-IN"/>
        </a:p>
      </dgm:t>
    </dgm:pt>
    <dgm:pt modelId="{174CAA60-EB95-4C5D-887D-C9EF4681AADB}" type="sibTrans" cxnId="{0F560863-70A1-4616-9D50-6B0325DBFFE1}">
      <dgm:prSet/>
      <dgm:spPr/>
      <dgm:t>
        <a:bodyPr/>
        <a:lstStyle/>
        <a:p>
          <a:endParaRPr lang="en-IN"/>
        </a:p>
      </dgm:t>
    </dgm:pt>
    <dgm:pt modelId="{1B5BBAD5-1E34-418F-B87E-829AF0C84AFD}" type="pres">
      <dgm:prSet presAssocID="{87205C30-BECB-4441-9A1B-4566BF05C057}" presName="hierChild1" presStyleCnt="0">
        <dgm:presLayoutVars>
          <dgm:orgChart val="1"/>
          <dgm:chPref val="1"/>
          <dgm:dir/>
          <dgm:animOne val="branch"/>
          <dgm:animLvl val="lvl"/>
          <dgm:resizeHandles/>
        </dgm:presLayoutVars>
      </dgm:prSet>
      <dgm:spPr/>
    </dgm:pt>
    <dgm:pt modelId="{6E89D586-DCFA-4F12-8D0B-EDA996D6B2A6}" type="pres">
      <dgm:prSet presAssocID="{F308427E-9D86-4FD1-AFD3-CBB9E0910047}" presName="hierRoot1" presStyleCnt="0">
        <dgm:presLayoutVars>
          <dgm:hierBranch/>
        </dgm:presLayoutVars>
      </dgm:prSet>
      <dgm:spPr/>
    </dgm:pt>
    <dgm:pt modelId="{F7CE3443-A64A-4BF4-9D7E-401E4434836E}" type="pres">
      <dgm:prSet presAssocID="{F308427E-9D86-4FD1-AFD3-CBB9E0910047}" presName="rootComposite1" presStyleCnt="0"/>
      <dgm:spPr/>
    </dgm:pt>
    <dgm:pt modelId="{4392D9A6-D26C-408F-AF02-ABC8D8FB517A}" type="pres">
      <dgm:prSet presAssocID="{F308427E-9D86-4FD1-AFD3-CBB9E0910047}" presName="rootText1" presStyleLbl="node0" presStyleIdx="0" presStyleCnt="1">
        <dgm:presLayoutVars>
          <dgm:chPref val="3"/>
        </dgm:presLayoutVars>
      </dgm:prSet>
      <dgm:spPr/>
      <dgm:t>
        <a:bodyPr/>
        <a:lstStyle/>
        <a:p>
          <a:endParaRPr lang="en-IN"/>
        </a:p>
      </dgm:t>
    </dgm:pt>
    <dgm:pt modelId="{A66B5F62-2629-4D67-95B3-A9B59D3D9D14}" type="pres">
      <dgm:prSet presAssocID="{F308427E-9D86-4FD1-AFD3-CBB9E0910047}" presName="rootConnector1" presStyleLbl="node1" presStyleIdx="0" presStyleCnt="0"/>
      <dgm:spPr/>
      <dgm:t>
        <a:bodyPr/>
        <a:lstStyle/>
        <a:p>
          <a:endParaRPr lang="en-IN"/>
        </a:p>
      </dgm:t>
    </dgm:pt>
    <dgm:pt modelId="{8626F463-A12B-4077-BE7E-000E7999A7B0}" type="pres">
      <dgm:prSet presAssocID="{F308427E-9D86-4FD1-AFD3-CBB9E0910047}" presName="hierChild2" presStyleCnt="0"/>
      <dgm:spPr/>
    </dgm:pt>
    <dgm:pt modelId="{610DEC83-E07C-4044-AC0C-B08FB189D7E0}" type="pres">
      <dgm:prSet presAssocID="{DFAB07D6-38F3-434C-9CAD-40A034400F09}" presName="Name35" presStyleLbl="parChTrans1D2" presStyleIdx="0" presStyleCnt="2"/>
      <dgm:spPr/>
      <dgm:t>
        <a:bodyPr/>
        <a:lstStyle/>
        <a:p>
          <a:endParaRPr lang="en-IN"/>
        </a:p>
      </dgm:t>
    </dgm:pt>
    <dgm:pt modelId="{7B2DE9F4-E5C8-424A-8CD1-C81AE4C9447A}" type="pres">
      <dgm:prSet presAssocID="{20EF2056-7CF5-49AD-BF0F-74249539EDFA}" presName="hierRoot2" presStyleCnt="0">
        <dgm:presLayoutVars>
          <dgm:hierBranch/>
        </dgm:presLayoutVars>
      </dgm:prSet>
      <dgm:spPr/>
    </dgm:pt>
    <dgm:pt modelId="{6B6F049D-0060-46CA-A933-DFF97125FE4E}" type="pres">
      <dgm:prSet presAssocID="{20EF2056-7CF5-49AD-BF0F-74249539EDFA}" presName="rootComposite" presStyleCnt="0"/>
      <dgm:spPr/>
    </dgm:pt>
    <dgm:pt modelId="{F4F44766-5E07-4904-803F-15E8EF93E1D3}" type="pres">
      <dgm:prSet presAssocID="{20EF2056-7CF5-49AD-BF0F-74249539EDFA}" presName="rootText" presStyleLbl="node2" presStyleIdx="0" presStyleCnt="2">
        <dgm:presLayoutVars>
          <dgm:chPref val="3"/>
        </dgm:presLayoutVars>
      </dgm:prSet>
      <dgm:spPr/>
      <dgm:t>
        <a:bodyPr/>
        <a:lstStyle/>
        <a:p>
          <a:endParaRPr lang="en-IN"/>
        </a:p>
      </dgm:t>
    </dgm:pt>
    <dgm:pt modelId="{3A743525-3AF8-43C8-8B9C-685E78D7077E}" type="pres">
      <dgm:prSet presAssocID="{20EF2056-7CF5-49AD-BF0F-74249539EDFA}" presName="rootConnector" presStyleLbl="node2" presStyleIdx="0" presStyleCnt="2"/>
      <dgm:spPr/>
      <dgm:t>
        <a:bodyPr/>
        <a:lstStyle/>
        <a:p>
          <a:endParaRPr lang="en-IN"/>
        </a:p>
      </dgm:t>
    </dgm:pt>
    <dgm:pt modelId="{A81ABD29-CF5D-449C-9775-F83E259516D8}" type="pres">
      <dgm:prSet presAssocID="{20EF2056-7CF5-49AD-BF0F-74249539EDFA}" presName="hierChild4" presStyleCnt="0"/>
      <dgm:spPr/>
    </dgm:pt>
    <dgm:pt modelId="{C7A4F3BB-721F-4B8A-8497-AC07E8653DA0}" type="pres">
      <dgm:prSet presAssocID="{20EF2056-7CF5-49AD-BF0F-74249539EDFA}" presName="hierChild5" presStyleCnt="0"/>
      <dgm:spPr/>
    </dgm:pt>
    <dgm:pt modelId="{1A2AAA80-94D5-46F3-8A8A-FD1344C22C32}" type="pres">
      <dgm:prSet presAssocID="{B420A740-0603-4B5D-9362-5C866D0404E5}" presName="Name35" presStyleLbl="parChTrans1D2" presStyleIdx="1" presStyleCnt="2"/>
      <dgm:spPr/>
      <dgm:t>
        <a:bodyPr/>
        <a:lstStyle/>
        <a:p>
          <a:endParaRPr lang="en-IN"/>
        </a:p>
      </dgm:t>
    </dgm:pt>
    <dgm:pt modelId="{D8272F97-2E66-43D1-A8B0-091D138744B0}" type="pres">
      <dgm:prSet presAssocID="{1800F457-54E6-47DE-B973-50821CF09796}" presName="hierRoot2" presStyleCnt="0">
        <dgm:presLayoutVars>
          <dgm:hierBranch/>
        </dgm:presLayoutVars>
      </dgm:prSet>
      <dgm:spPr/>
    </dgm:pt>
    <dgm:pt modelId="{1B0583AC-83EC-4B41-8947-F4FDD3FF9DA8}" type="pres">
      <dgm:prSet presAssocID="{1800F457-54E6-47DE-B973-50821CF09796}" presName="rootComposite" presStyleCnt="0"/>
      <dgm:spPr/>
    </dgm:pt>
    <dgm:pt modelId="{A9B15F3F-C40E-48EB-83B3-248840160462}" type="pres">
      <dgm:prSet presAssocID="{1800F457-54E6-47DE-B973-50821CF09796}" presName="rootText" presStyleLbl="node2" presStyleIdx="1" presStyleCnt="2">
        <dgm:presLayoutVars>
          <dgm:chPref val="3"/>
        </dgm:presLayoutVars>
      </dgm:prSet>
      <dgm:spPr/>
      <dgm:t>
        <a:bodyPr/>
        <a:lstStyle/>
        <a:p>
          <a:endParaRPr lang="en-IN"/>
        </a:p>
      </dgm:t>
    </dgm:pt>
    <dgm:pt modelId="{382FDAF9-7CCA-43CE-8126-E831460AA251}" type="pres">
      <dgm:prSet presAssocID="{1800F457-54E6-47DE-B973-50821CF09796}" presName="rootConnector" presStyleLbl="node2" presStyleIdx="1" presStyleCnt="2"/>
      <dgm:spPr/>
      <dgm:t>
        <a:bodyPr/>
        <a:lstStyle/>
        <a:p>
          <a:endParaRPr lang="en-IN"/>
        </a:p>
      </dgm:t>
    </dgm:pt>
    <dgm:pt modelId="{F5AAAAAE-D9F9-420E-927F-463001B58ED4}" type="pres">
      <dgm:prSet presAssocID="{1800F457-54E6-47DE-B973-50821CF09796}" presName="hierChild4" presStyleCnt="0"/>
      <dgm:spPr/>
    </dgm:pt>
    <dgm:pt modelId="{E7F37AC2-2A78-49DF-A106-169EE04163F6}" type="pres">
      <dgm:prSet presAssocID="{1800F457-54E6-47DE-B973-50821CF09796}" presName="hierChild5" presStyleCnt="0"/>
      <dgm:spPr/>
    </dgm:pt>
    <dgm:pt modelId="{B27143FD-CE05-4FE3-8B56-17A9DD58CB84}" type="pres">
      <dgm:prSet presAssocID="{F308427E-9D86-4FD1-AFD3-CBB9E0910047}" presName="hierChild3" presStyleCnt="0"/>
      <dgm:spPr/>
    </dgm:pt>
  </dgm:ptLst>
  <dgm:cxnLst>
    <dgm:cxn modelId="{48443011-92BB-4B1B-804A-310F2C9674F0}" type="presOf" srcId="{B420A740-0603-4B5D-9362-5C866D0404E5}" destId="{1A2AAA80-94D5-46F3-8A8A-FD1344C22C32}" srcOrd="0" destOrd="0" presId="urn:microsoft.com/office/officeart/2005/8/layout/orgChart1"/>
    <dgm:cxn modelId="{75ED13CA-36FD-4F64-BA09-C9A296F3A960}" type="presOf" srcId="{F308427E-9D86-4FD1-AFD3-CBB9E0910047}" destId="{4392D9A6-D26C-408F-AF02-ABC8D8FB517A}" srcOrd="0" destOrd="0" presId="urn:microsoft.com/office/officeart/2005/8/layout/orgChart1"/>
    <dgm:cxn modelId="{5285CE95-1711-4A6C-9492-A6219671B707}" srcId="{F308427E-9D86-4FD1-AFD3-CBB9E0910047}" destId="{20EF2056-7CF5-49AD-BF0F-74249539EDFA}" srcOrd="0" destOrd="0" parTransId="{DFAB07D6-38F3-434C-9CAD-40A034400F09}" sibTransId="{6686F36C-A978-4249-93F9-05611045FEDD}"/>
    <dgm:cxn modelId="{191D45CD-A0DC-403E-898D-91167CB87DCB}" type="presOf" srcId="{1800F457-54E6-47DE-B973-50821CF09796}" destId="{A9B15F3F-C40E-48EB-83B3-248840160462}" srcOrd="0" destOrd="0" presId="urn:microsoft.com/office/officeart/2005/8/layout/orgChart1"/>
    <dgm:cxn modelId="{282324E5-EE35-47CA-AA24-36DF8884B69C}" type="presOf" srcId="{DFAB07D6-38F3-434C-9CAD-40A034400F09}" destId="{610DEC83-E07C-4044-AC0C-B08FB189D7E0}" srcOrd="0" destOrd="0" presId="urn:microsoft.com/office/officeart/2005/8/layout/orgChart1"/>
    <dgm:cxn modelId="{82D49C1A-FE3A-498B-8F85-1AD874B96318}" type="presOf" srcId="{20EF2056-7CF5-49AD-BF0F-74249539EDFA}" destId="{F4F44766-5E07-4904-803F-15E8EF93E1D3}" srcOrd="0" destOrd="0" presId="urn:microsoft.com/office/officeart/2005/8/layout/orgChart1"/>
    <dgm:cxn modelId="{79119B07-D746-4931-9A30-781609EF881C}" srcId="{87205C30-BECB-4441-9A1B-4566BF05C057}" destId="{F308427E-9D86-4FD1-AFD3-CBB9E0910047}" srcOrd="0" destOrd="0" parTransId="{D09EF350-69FF-42F3-B08C-D238CB6DC882}" sibTransId="{C2EDE820-8880-40DF-8D40-D0F167B96FBD}"/>
    <dgm:cxn modelId="{0C6DC794-5167-4019-8C3A-8F77CFA5C4D1}" type="presOf" srcId="{F308427E-9D86-4FD1-AFD3-CBB9E0910047}" destId="{A66B5F62-2629-4D67-95B3-A9B59D3D9D14}" srcOrd="1" destOrd="0" presId="urn:microsoft.com/office/officeart/2005/8/layout/orgChart1"/>
    <dgm:cxn modelId="{8016CEC6-4068-4CC2-A4BB-E3AFF53C28FF}" type="presOf" srcId="{1800F457-54E6-47DE-B973-50821CF09796}" destId="{382FDAF9-7CCA-43CE-8126-E831460AA251}" srcOrd="1" destOrd="0" presId="urn:microsoft.com/office/officeart/2005/8/layout/orgChart1"/>
    <dgm:cxn modelId="{E90ED8F3-D028-4F19-BEFB-BE4C4016C868}" type="presOf" srcId="{20EF2056-7CF5-49AD-BF0F-74249539EDFA}" destId="{3A743525-3AF8-43C8-8B9C-685E78D7077E}" srcOrd="1" destOrd="0" presId="urn:microsoft.com/office/officeart/2005/8/layout/orgChart1"/>
    <dgm:cxn modelId="{F8EACC14-E4CE-439D-BCB3-8047462877D5}" type="presOf" srcId="{87205C30-BECB-4441-9A1B-4566BF05C057}" destId="{1B5BBAD5-1E34-418F-B87E-829AF0C84AFD}" srcOrd="0" destOrd="0" presId="urn:microsoft.com/office/officeart/2005/8/layout/orgChart1"/>
    <dgm:cxn modelId="{0F560863-70A1-4616-9D50-6B0325DBFFE1}" srcId="{F308427E-9D86-4FD1-AFD3-CBB9E0910047}" destId="{1800F457-54E6-47DE-B973-50821CF09796}" srcOrd="1" destOrd="0" parTransId="{B420A740-0603-4B5D-9362-5C866D0404E5}" sibTransId="{174CAA60-EB95-4C5D-887D-C9EF4681AADB}"/>
    <dgm:cxn modelId="{A0DE746E-6B60-487F-8DFE-122BB5C8C330}" type="presParOf" srcId="{1B5BBAD5-1E34-418F-B87E-829AF0C84AFD}" destId="{6E89D586-DCFA-4F12-8D0B-EDA996D6B2A6}" srcOrd="0" destOrd="0" presId="urn:microsoft.com/office/officeart/2005/8/layout/orgChart1"/>
    <dgm:cxn modelId="{7C277278-9884-4DD9-A9FB-485FBEA24312}" type="presParOf" srcId="{6E89D586-DCFA-4F12-8D0B-EDA996D6B2A6}" destId="{F7CE3443-A64A-4BF4-9D7E-401E4434836E}" srcOrd="0" destOrd="0" presId="urn:microsoft.com/office/officeart/2005/8/layout/orgChart1"/>
    <dgm:cxn modelId="{93B95493-23AD-4894-9E53-694DE96E0162}" type="presParOf" srcId="{F7CE3443-A64A-4BF4-9D7E-401E4434836E}" destId="{4392D9A6-D26C-408F-AF02-ABC8D8FB517A}" srcOrd="0" destOrd="0" presId="urn:microsoft.com/office/officeart/2005/8/layout/orgChart1"/>
    <dgm:cxn modelId="{6BEBDEC3-A1E5-4537-8816-3217E3CADCDF}" type="presParOf" srcId="{F7CE3443-A64A-4BF4-9D7E-401E4434836E}" destId="{A66B5F62-2629-4D67-95B3-A9B59D3D9D14}" srcOrd="1" destOrd="0" presId="urn:microsoft.com/office/officeart/2005/8/layout/orgChart1"/>
    <dgm:cxn modelId="{F63BC44D-3AF1-4DA6-9BDC-D5944F4A71D6}" type="presParOf" srcId="{6E89D586-DCFA-4F12-8D0B-EDA996D6B2A6}" destId="{8626F463-A12B-4077-BE7E-000E7999A7B0}" srcOrd="1" destOrd="0" presId="urn:microsoft.com/office/officeart/2005/8/layout/orgChart1"/>
    <dgm:cxn modelId="{25219745-6452-4DF2-97D0-B16AD4BDFB66}" type="presParOf" srcId="{8626F463-A12B-4077-BE7E-000E7999A7B0}" destId="{610DEC83-E07C-4044-AC0C-B08FB189D7E0}" srcOrd="0" destOrd="0" presId="urn:microsoft.com/office/officeart/2005/8/layout/orgChart1"/>
    <dgm:cxn modelId="{C06D6744-8118-479F-84FB-28AF1F1D9355}" type="presParOf" srcId="{8626F463-A12B-4077-BE7E-000E7999A7B0}" destId="{7B2DE9F4-E5C8-424A-8CD1-C81AE4C9447A}" srcOrd="1" destOrd="0" presId="urn:microsoft.com/office/officeart/2005/8/layout/orgChart1"/>
    <dgm:cxn modelId="{F11F7791-D17C-42E3-A8B9-C13A2B5AFC48}" type="presParOf" srcId="{7B2DE9F4-E5C8-424A-8CD1-C81AE4C9447A}" destId="{6B6F049D-0060-46CA-A933-DFF97125FE4E}" srcOrd="0" destOrd="0" presId="urn:microsoft.com/office/officeart/2005/8/layout/orgChart1"/>
    <dgm:cxn modelId="{DEB66582-1CBF-409D-A044-722049429140}" type="presParOf" srcId="{6B6F049D-0060-46CA-A933-DFF97125FE4E}" destId="{F4F44766-5E07-4904-803F-15E8EF93E1D3}" srcOrd="0" destOrd="0" presId="urn:microsoft.com/office/officeart/2005/8/layout/orgChart1"/>
    <dgm:cxn modelId="{386B88A9-CB9C-4647-8DB2-AA455A035B92}" type="presParOf" srcId="{6B6F049D-0060-46CA-A933-DFF97125FE4E}" destId="{3A743525-3AF8-43C8-8B9C-685E78D7077E}" srcOrd="1" destOrd="0" presId="urn:microsoft.com/office/officeart/2005/8/layout/orgChart1"/>
    <dgm:cxn modelId="{595A5E5F-C734-45D1-A506-6B074C08D6ED}" type="presParOf" srcId="{7B2DE9F4-E5C8-424A-8CD1-C81AE4C9447A}" destId="{A81ABD29-CF5D-449C-9775-F83E259516D8}" srcOrd="1" destOrd="0" presId="urn:microsoft.com/office/officeart/2005/8/layout/orgChart1"/>
    <dgm:cxn modelId="{6AE57D9B-B003-40EB-BDCA-37F58BFDBDAF}" type="presParOf" srcId="{7B2DE9F4-E5C8-424A-8CD1-C81AE4C9447A}" destId="{C7A4F3BB-721F-4B8A-8497-AC07E8653DA0}" srcOrd="2" destOrd="0" presId="urn:microsoft.com/office/officeart/2005/8/layout/orgChart1"/>
    <dgm:cxn modelId="{0458D497-7691-4371-9DC2-FE9C1C9A64CC}" type="presParOf" srcId="{8626F463-A12B-4077-BE7E-000E7999A7B0}" destId="{1A2AAA80-94D5-46F3-8A8A-FD1344C22C32}" srcOrd="2" destOrd="0" presId="urn:microsoft.com/office/officeart/2005/8/layout/orgChart1"/>
    <dgm:cxn modelId="{EAB062A8-01D6-44C6-96F4-320F16E250BE}" type="presParOf" srcId="{8626F463-A12B-4077-BE7E-000E7999A7B0}" destId="{D8272F97-2E66-43D1-A8B0-091D138744B0}" srcOrd="3" destOrd="0" presId="urn:microsoft.com/office/officeart/2005/8/layout/orgChart1"/>
    <dgm:cxn modelId="{EB6FBC77-0D34-4C02-83EA-7D301D4A43BE}" type="presParOf" srcId="{D8272F97-2E66-43D1-A8B0-091D138744B0}" destId="{1B0583AC-83EC-4B41-8947-F4FDD3FF9DA8}" srcOrd="0" destOrd="0" presId="urn:microsoft.com/office/officeart/2005/8/layout/orgChart1"/>
    <dgm:cxn modelId="{227D6E72-917F-420B-8CF3-AC92932BF573}" type="presParOf" srcId="{1B0583AC-83EC-4B41-8947-F4FDD3FF9DA8}" destId="{A9B15F3F-C40E-48EB-83B3-248840160462}" srcOrd="0" destOrd="0" presId="urn:microsoft.com/office/officeart/2005/8/layout/orgChart1"/>
    <dgm:cxn modelId="{633EDDB8-AAF3-4AA7-B6CA-33DB5F8404E3}" type="presParOf" srcId="{1B0583AC-83EC-4B41-8947-F4FDD3FF9DA8}" destId="{382FDAF9-7CCA-43CE-8126-E831460AA251}" srcOrd="1" destOrd="0" presId="urn:microsoft.com/office/officeart/2005/8/layout/orgChart1"/>
    <dgm:cxn modelId="{9BA843D8-CCB9-41A4-8409-5C24FA986F7B}" type="presParOf" srcId="{D8272F97-2E66-43D1-A8B0-091D138744B0}" destId="{F5AAAAAE-D9F9-420E-927F-463001B58ED4}" srcOrd="1" destOrd="0" presId="urn:microsoft.com/office/officeart/2005/8/layout/orgChart1"/>
    <dgm:cxn modelId="{FBF6790A-87AD-4966-AF31-5BA6D67357AA}" type="presParOf" srcId="{D8272F97-2E66-43D1-A8B0-091D138744B0}" destId="{E7F37AC2-2A78-49DF-A106-169EE04163F6}" srcOrd="2" destOrd="0" presId="urn:microsoft.com/office/officeart/2005/8/layout/orgChart1"/>
    <dgm:cxn modelId="{FB66989C-E702-4E9B-B85F-6F1DEB7D7A15}" type="presParOf" srcId="{6E89D586-DCFA-4F12-8D0B-EDA996D6B2A6}" destId="{B27143FD-CE05-4FE3-8B56-17A9DD58CB84}" srcOrd="2" destOrd="0" presId="urn:microsoft.com/office/officeart/2005/8/layout/orgChart1"/>
  </dgm:cxnLst>
  <dgm:bg/>
  <dgm:whole/>
</dgm:dataModel>
</file>

<file path=ppt/diagrams/data2.xml><?xml version="1.0" encoding="utf-8"?>
<dgm:dataModel xmlns:dgm="http://schemas.openxmlformats.org/drawingml/2006/diagram" xmlns:a="http://schemas.openxmlformats.org/drawingml/2006/main">
  <dgm:ptLst>
    <dgm:pt modelId="{87205C30-BECB-4441-9A1B-4566BF05C057}" type="doc">
      <dgm:prSet loTypeId="urn:microsoft.com/office/officeart/2005/8/layout/orgChart1" loCatId="hierarchy" qsTypeId="urn:microsoft.com/office/officeart/2005/8/quickstyle/simple1" qsCatId="simple" csTypeId="urn:microsoft.com/office/officeart/2005/8/colors/accent1_2" csCatId="accent1" phldr="1"/>
      <dgm:spPr/>
    </dgm:pt>
    <dgm:pt modelId="{F308427E-9D86-4FD1-AFD3-CBB9E0910047}">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panose="020B0604020202020204" pitchFamily="34" charset="0"/>
            </a:rPr>
            <a:t>Innate Immune System</a:t>
          </a:r>
        </a:p>
      </dgm:t>
    </dgm:pt>
    <dgm:pt modelId="{D09EF350-69FF-42F3-B08C-D238CB6DC882}" type="parTrans" cxnId="{79119B07-D746-4931-9A30-781609EF881C}">
      <dgm:prSet/>
      <dgm:spPr/>
      <dgm:t>
        <a:bodyPr/>
        <a:lstStyle/>
        <a:p>
          <a:endParaRPr lang="en-IN"/>
        </a:p>
      </dgm:t>
    </dgm:pt>
    <dgm:pt modelId="{C2EDE820-8880-40DF-8D40-D0F167B96FBD}" type="sibTrans" cxnId="{79119B07-D746-4931-9A30-781609EF881C}">
      <dgm:prSet/>
      <dgm:spPr/>
      <dgm:t>
        <a:bodyPr/>
        <a:lstStyle/>
        <a:p>
          <a:endParaRPr lang="en-IN"/>
        </a:p>
      </dgm:t>
    </dgm:pt>
    <dgm:pt modelId="{20EF2056-7CF5-49AD-BF0F-74249539EDFA}">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700" b="0" i="0" u="none" strike="noStrike" cap="none" normalizeH="0" baseline="0" dirty="0" smtClean="0">
              <a:ln>
                <a:noFill/>
              </a:ln>
              <a:solidFill>
                <a:schemeClr val="tx1"/>
              </a:solidFill>
              <a:effectLst/>
              <a:latin typeface="Arial" panose="020B0604020202020204" pitchFamily="34" charset="0"/>
            </a:rPr>
            <a:t>External defenses</a:t>
          </a:r>
          <a:endParaRPr kumimoji="0" lang="en-US" sz="3200" b="0" i="0" u="none" strike="noStrike" cap="none" normalizeH="0" baseline="0" dirty="0" smtClean="0">
            <a:ln>
              <a:noFill/>
            </a:ln>
            <a:solidFill>
              <a:schemeClr val="tx1"/>
            </a:solidFill>
            <a:effectLst/>
            <a:latin typeface="Arial" panose="020B0604020202020204" pitchFamily="34" charset="0"/>
          </a:endParaRPr>
        </a:p>
      </dgm:t>
    </dgm:pt>
    <dgm:pt modelId="{DFAB07D6-38F3-434C-9CAD-40A034400F09}" type="parTrans" cxnId="{5285CE95-1711-4A6C-9492-A6219671B707}">
      <dgm:prSet/>
      <dgm:spPr/>
      <dgm:t>
        <a:bodyPr/>
        <a:lstStyle/>
        <a:p>
          <a:endParaRPr lang="en-IN"/>
        </a:p>
      </dgm:t>
    </dgm:pt>
    <dgm:pt modelId="{6686F36C-A978-4249-93F9-05611045FEDD}" type="sibTrans" cxnId="{5285CE95-1711-4A6C-9492-A6219671B707}">
      <dgm:prSet/>
      <dgm:spPr/>
      <dgm:t>
        <a:bodyPr/>
        <a:lstStyle/>
        <a:p>
          <a:endParaRPr lang="en-IN"/>
        </a:p>
      </dgm:t>
    </dgm:pt>
    <dgm:pt modelId="{1800F457-54E6-47DE-B973-50821CF09796}">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700" b="0" i="0" u="none" strike="noStrike" cap="none" normalizeH="0" baseline="0" dirty="0" smtClean="0">
              <a:ln>
                <a:noFill/>
              </a:ln>
              <a:solidFill>
                <a:schemeClr val="tx1"/>
              </a:solidFill>
              <a:effectLst/>
              <a:latin typeface="Arial" panose="020B0604020202020204" pitchFamily="34" charset="0"/>
            </a:rPr>
            <a:t>Internal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700" b="0" i="0" u="none" strike="noStrike" cap="none" normalizeH="0" baseline="0" dirty="0" smtClean="0">
              <a:ln>
                <a:noFill/>
              </a:ln>
              <a:solidFill>
                <a:schemeClr val="tx1"/>
              </a:solidFill>
              <a:effectLst/>
              <a:latin typeface="Arial" panose="020B0604020202020204" pitchFamily="34" charset="0"/>
            </a:rPr>
            <a:t>defenses</a:t>
          </a:r>
          <a:endParaRPr kumimoji="0" lang="en-US" sz="3200" b="0" i="0" u="none" strike="noStrike" cap="none" normalizeH="0" baseline="0" dirty="0" smtClean="0">
            <a:ln>
              <a:noFill/>
            </a:ln>
            <a:solidFill>
              <a:schemeClr val="tx1"/>
            </a:solidFill>
            <a:effectLst/>
            <a:latin typeface="Arial" panose="020B0604020202020204" pitchFamily="34" charset="0"/>
          </a:endParaRPr>
        </a:p>
      </dgm:t>
    </dgm:pt>
    <dgm:pt modelId="{B420A740-0603-4B5D-9362-5C866D0404E5}" type="parTrans" cxnId="{0F560863-70A1-4616-9D50-6B0325DBFFE1}">
      <dgm:prSet/>
      <dgm:spPr/>
      <dgm:t>
        <a:bodyPr/>
        <a:lstStyle/>
        <a:p>
          <a:endParaRPr lang="en-IN"/>
        </a:p>
      </dgm:t>
    </dgm:pt>
    <dgm:pt modelId="{174CAA60-EB95-4C5D-887D-C9EF4681AADB}" type="sibTrans" cxnId="{0F560863-70A1-4616-9D50-6B0325DBFFE1}">
      <dgm:prSet/>
      <dgm:spPr/>
      <dgm:t>
        <a:bodyPr/>
        <a:lstStyle/>
        <a:p>
          <a:endParaRPr lang="en-IN"/>
        </a:p>
      </dgm:t>
    </dgm:pt>
    <dgm:pt modelId="{1B5BBAD5-1E34-418F-B87E-829AF0C84AFD}" type="pres">
      <dgm:prSet presAssocID="{87205C30-BECB-4441-9A1B-4566BF05C057}" presName="hierChild1" presStyleCnt="0">
        <dgm:presLayoutVars>
          <dgm:orgChart val="1"/>
          <dgm:chPref val="1"/>
          <dgm:dir/>
          <dgm:animOne val="branch"/>
          <dgm:animLvl val="lvl"/>
          <dgm:resizeHandles/>
        </dgm:presLayoutVars>
      </dgm:prSet>
      <dgm:spPr/>
    </dgm:pt>
    <dgm:pt modelId="{6E89D586-DCFA-4F12-8D0B-EDA996D6B2A6}" type="pres">
      <dgm:prSet presAssocID="{F308427E-9D86-4FD1-AFD3-CBB9E0910047}" presName="hierRoot1" presStyleCnt="0">
        <dgm:presLayoutVars>
          <dgm:hierBranch/>
        </dgm:presLayoutVars>
      </dgm:prSet>
      <dgm:spPr/>
    </dgm:pt>
    <dgm:pt modelId="{F7CE3443-A64A-4BF4-9D7E-401E4434836E}" type="pres">
      <dgm:prSet presAssocID="{F308427E-9D86-4FD1-AFD3-CBB9E0910047}" presName="rootComposite1" presStyleCnt="0"/>
      <dgm:spPr/>
    </dgm:pt>
    <dgm:pt modelId="{4392D9A6-D26C-408F-AF02-ABC8D8FB517A}" type="pres">
      <dgm:prSet presAssocID="{F308427E-9D86-4FD1-AFD3-CBB9E0910047}" presName="rootText1" presStyleLbl="node0" presStyleIdx="0" presStyleCnt="1">
        <dgm:presLayoutVars>
          <dgm:chPref val="3"/>
        </dgm:presLayoutVars>
      </dgm:prSet>
      <dgm:spPr/>
      <dgm:t>
        <a:bodyPr/>
        <a:lstStyle/>
        <a:p>
          <a:endParaRPr lang="en-IN"/>
        </a:p>
      </dgm:t>
    </dgm:pt>
    <dgm:pt modelId="{A66B5F62-2629-4D67-95B3-A9B59D3D9D14}" type="pres">
      <dgm:prSet presAssocID="{F308427E-9D86-4FD1-AFD3-CBB9E0910047}" presName="rootConnector1" presStyleLbl="node1" presStyleIdx="0" presStyleCnt="0"/>
      <dgm:spPr/>
      <dgm:t>
        <a:bodyPr/>
        <a:lstStyle/>
        <a:p>
          <a:endParaRPr lang="en-IN"/>
        </a:p>
      </dgm:t>
    </dgm:pt>
    <dgm:pt modelId="{8626F463-A12B-4077-BE7E-000E7999A7B0}" type="pres">
      <dgm:prSet presAssocID="{F308427E-9D86-4FD1-AFD3-CBB9E0910047}" presName="hierChild2" presStyleCnt="0"/>
      <dgm:spPr/>
    </dgm:pt>
    <dgm:pt modelId="{610DEC83-E07C-4044-AC0C-B08FB189D7E0}" type="pres">
      <dgm:prSet presAssocID="{DFAB07D6-38F3-434C-9CAD-40A034400F09}" presName="Name35" presStyleLbl="parChTrans1D2" presStyleIdx="0" presStyleCnt="2"/>
      <dgm:spPr/>
      <dgm:t>
        <a:bodyPr/>
        <a:lstStyle/>
        <a:p>
          <a:endParaRPr lang="en-IN"/>
        </a:p>
      </dgm:t>
    </dgm:pt>
    <dgm:pt modelId="{7B2DE9F4-E5C8-424A-8CD1-C81AE4C9447A}" type="pres">
      <dgm:prSet presAssocID="{20EF2056-7CF5-49AD-BF0F-74249539EDFA}" presName="hierRoot2" presStyleCnt="0">
        <dgm:presLayoutVars>
          <dgm:hierBranch/>
        </dgm:presLayoutVars>
      </dgm:prSet>
      <dgm:spPr/>
    </dgm:pt>
    <dgm:pt modelId="{6B6F049D-0060-46CA-A933-DFF97125FE4E}" type="pres">
      <dgm:prSet presAssocID="{20EF2056-7CF5-49AD-BF0F-74249539EDFA}" presName="rootComposite" presStyleCnt="0"/>
      <dgm:spPr/>
    </dgm:pt>
    <dgm:pt modelId="{F4F44766-5E07-4904-803F-15E8EF93E1D3}" type="pres">
      <dgm:prSet presAssocID="{20EF2056-7CF5-49AD-BF0F-74249539EDFA}" presName="rootText" presStyleLbl="node2" presStyleIdx="0" presStyleCnt="2">
        <dgm:presLayoutVars>
          <dgm:chPref val="3"/>
        </dgm:presLayoutVars>
      </dgm:prSet>
      <dgm:spPr/>
      <dgm:t>
        <a:bodyPr/>
        <a:lstStyle/>
        <a:p>
          <a:endParaRPr lang="en-IN"/>
        </a:p>
      </dgm:t>
    </dgm:pt>
    <dgm:pt modelId="{3A743525-3AF8-43C8-8B9C-685E78D7077E}" type="pres">
      <dgm:prSet presAssocID="{20EF2056-7CF5-49AD-BF0F-74249539EDFA}" presName="rootConnector" presStyleLbl="node2" presStyleIdx="0" presStyleCnt="2"/>
      <dgm:spPr/>
      <dgm:t>
        <a:bodyPr/>
        <a:lstStyle/>
        <a:p>
          <a:endParaRPr lang="en-IN"/>
        </a:p>
      </dgm:t>
    </dgm:pt>
    <dgm:pt modelId="{A81ABD29-CF5D-449C-9775-F83E259516D8}" type="pres">
      <dgm:prSet presAssocID="{20EF2056-7CF5-49AD-BF0F-74249539EDFA}" presName="hierChild4" presStyleCnt="0"/>
      <dgm:spPr/>
    </dgm:pt>
    <dgm:pt modelId="{C7A4F3BB-721F-4B8A-8497-AC07E8653DA0}" type="pres">
      <dgm:prSet presAssocID="{20EF2056-7CF5-49AD-BF0F-74249539EDFA}" presName="hierChild5" presStyleCnt="0"/>
      <dgm:spPr/>
    </dgm:pt>
    <dgm:pt modelId="{1A2AAA80-94D5-46F3-8A8A-FD1344C22C32}" type="pres">
      <dgm:prSet presAssocID="{B420A740-0603-4B5D-9362-5C866D0404E5}" presName="Name35" presStyleLbl="parChTrans1D2" presStyleIdx="1" presStyleCnt="2"/>
      <dgm:spPr/>
      <dgm:t>
        <a:bodyPr/>
        <a:lstStyle/>
        <a:p>
          <a:endParaRPr lang="en-IN"/>
        </a:p>
      </dgm:t>
    </dgm:pt>
    <dgm:pt modelId="{D8272F97-2E66-43D1-A8B0-091D138744B0}" type="pres">
      <dgm:prSet presAssocID="{1800F457-54E6-47DE-B973-50821CF09796}" presName="hierRoot2" presStyleCnt="0">
        <dgm:presLayoutVars>
          <dgm:hierBranch/>
        </dgm:presLayoutVars>
      </dgm:prSet>
      <dgm:spPr/>
    </dgm:pt>
    <dgm:pt modelId="{1B0583AC-83EC-4B41-8947-F4FDD3FF9DA8}" type="pres">
      <dgm:prSet presAssocID="{1800F457-54E6-47DE-B973-50821CF09796}" presName="rootComposite" presStyleCnt="0"/>
      <dgm:spPr/>
    </dgm:pt>
    <dgm:pt modelId="{A9B15F3F-C40E-48EB-83B3-248840160462}" type="pres">
      <dgm:prSet presAssocID="{1800F457-54E6-47DE-B973-50821CF09796}" presName="rootText" presStyleLbl="node2" presStyleIdx="1" presStyleCnt="2">
        <dgm:presLayoutVars>
          <dgm:chPref val="3"/>
        </dgm:presLayoutVars>
      </dgm:prSet>
      <dgm:spPr/>
      <dgm:t>
        <a:bodyPr/>
        <a:lstStyle/>
        <a:p>
          <a:endParaRPr lang="en-IN"/>
        </a:p>
      </dgm:t>
    </dgm:pt>
    <dgm:pt modelId="{382FDAF9-7CCA-43CE-8126-E831460AA251}" type="pres">
      <dgm:prSet presAssocID="{1800F457-54E6-47DE-B973-50821CF09796}" presName="rootConnector" presStyleLbl="node2" presStyleIdx="1" presStyleCnt="2"/>
      <dgm:spPr/>
      <dgm:t>
        <a:bodyPr/>
        <a:lstStyle/>
        <a:p>
          <a:endParaRPr lang="en-IN"/>
        </a:p>
      </dgm:t>
    </dgm:pt>
    <dgm:pt modelId="{F5AAAAAE-D9F9-420E-927F-463001B58ED4}" type="pres">
      <dgm:prSet presAssocID="{1800F457-54E6-47DE-B973-50821CF09796}" presName="hierChild4" presStyleCnt="0"/>
      <dgm:spPr/>
    </dgm:pt>
    <dgm:pt modelId="{E7F37AC2-2A78-49DF-A106-169EE04163F6}" type="pres">
      <dgm:prSet presAssocID="{1800F457-54E6-47DE-B973-50821CF09796}" presName="hierChild5" presStyleCnt="0"/>
      <dgm:spPr/>
    </dgm:pt>
    <dgm:pt modelId="{B27143FD-CE05-4FE3-8B56-17A9DD58CB84}" type="pres">
      <dgm:prSet presAssocID="{F308427E-9D86-4FD1-AFD3-CBB9E0910047}" presName="hierChild3" presStyleCnt="0"/>
      <dgm:spPr/>
    </dgm:pt>
  </dgm:ptLst>
  <dgm:cxnLst>
    <dgm:cxn modelId="{DD1ABF9D-C221-4588-B83C-EABBF4F7088B}" type="presOf" srcId="{F308427E-9D86-4FD1-AFD3-CBB9E0910047}" destId="{4392D9A6-D26C-408F-AF02-ABC8D8FB517A}" srcOrd="0" destOrd="0" presId="urn:microsoft.com/office/officeart/2005/8/layout/orgChart1"/>
    <dgm:cxn modelId="{85B4C15A-DB34-42D1-BF10-D3B6472FCBF6}" type="presOf" srcId="{1800F457-54E6-47DE-B973-50821CF09796}" destId="{A9B15F3F-C40E-48EB-83B3-248840160462}" srcOrd="0" destOrd="0" presId="urn:microsoft.com/office/officeart/2005/8/layout/orgChart1"/>
    <dgm:cxn modelId="{AA28FE39-C4DF-4A4D-B8B6-8C13FB92469A}" type="presOf" srcId="{87205C30-BECB-4441-9A1B-4566BF05C057}" destId="{1B5BBAD5-1E34-418F-B87E-829AF0C84AFD}" srcOrd="0" destOrd="0" presId="urn:microsoft.com/office/officeart/2005/8/layout/orgChart1"/>
    <dgm:cxn modelId="{5285CE95-1711-4A6C-9492-A6219671B707}" srcId="{F308427E-9D86-4FD1-AFD3-CBB9E0910047}" destId="{20EF2056-7CF5-49AD-BF0F-74249539EDFA}" srcOrd="0" destOrd="0" parTransId="{DFAB07D6-38F3-434C-9CAD-40A034400F09}" sibTransId="{6686F36C-A978-4249-93F9-05611045FEDD}"/>
    <dgm:cxn modelId="{5C429D57-C3F2-4737-8315-CFE3B9B679EA}" type="presOf" srcId="{1800F457-54E6-47DE-B973-50821CF09796}" destId="{382FDAF9-7CCA-43CE-8126-E831460AA251}" srcOrd="1" destOrd="0" presId="urn:microsoft.com/office/officeart/2005/8/layout/orgChart1"/>
    <dgm:cxn modelId="{AD879EFE-FEC0-4E4A-9528-EB5C860EC0F4}" type="presOf" srcId="{B420A740-0603-4B5D-9362-5C866D0404E5}" destId="{1A2AAA80-94D5-46F3-8A8A-FD1344C22C32}" srcOrd="0" destOrd="0" presId="urn:microsoft.com/office/officeart/2005/8/layout/orgChart1"/>
    <dgm:cxn modelId="{B1975608-B0BA-4B38-A094-77A71FE38E97}" type="presOf" srcId="{DFAB07D6-38F3-434C-9CAD-40A034400F09}" destId="{610DEC83-E07C-4044-AC0C-B08FB189D7E0}" srcOrd="0" destOrd="0" presId="urn:microsoft.com/office/officeart/2005/8/layout/orgChart1"/>
    <dgm:cxn modelId="{5859EB22-0CBE-4FD5-B6C3-AD88A154B4CB}" type="presOf" srcId="{20EF2056-7CF5-49AD-BF0F-74249539EDFA}" destId="{F4F44766-5E07-4904-803F-15E8EF93E1D3}" srcOrd="0" destOrd="0" presId="urn:microsoft.com/office/officeart/2005/8/layout/orgChart1"/>
    <dgm:cxn modelId="{79119B07-D746-4931-9A30-781609EF881C}" srcId="{87205C30-BECB-4441-9A1B-4566BF05C057}" destId="{F308427E-9D86-4FD1-AFD3-CBB9E0910047}" srcOrd="0" destOrd="0" parTransId="{D09EF350-69FF-42F3-B08C-D238CB6DC882}" sibTransId="{C2EDE820-8880-40DF-8D40-D0F167B96FBD}"/>
    <dgm:cxn modelId="{5AC4A2F9-7495-49AE-A3C6-D0FE507C7690}" type="presOf" srcId="{F308427E-9D86-4FD1-AFD3-CBB9E0910047}" destId="{A66B5F62-2629-4D67-95B3-A9B59D3D9D14}" srcOrd="1" destOrd="0" presId="urn:microsoft.com/office/officeart/2005/8/layout/orgChart1"/>
    <dgm:cxn modelId="{39919FAC-CD9A-4F69-8C8A-4E27E506D61D}" type="presOf" srcId="{20EF2056-7CF5-49AD-BF0F-74249539EDFA}" destId="{3A743525-3AF8-43C8-8B9C-685E78D7077E}" srcOrd="1" destOrd="0" presId="urn:microsoft.com/office/officeart/2005/8/layout/orgChart1"/>
    <dgm:cxn modelId="{0F560863-70A1-4616-9D50-6B0325DBFFE1}" srcId="{F308427E-9D86-4FD1-AFD3-CBB9E0910047}" destId="{1800F457-54E6-47DE-B973-50821CF09796}" srcOrd="1" destOrd="0" parTransId="{B420A740-0603-4B5D-9362-5C866D0404E5}" sibTransId="{174CAA60-EB95-4C5D-887D-C9EF4681AADB}"/>
    <dgm:cxn modelId="{E3D8CAAE-2B35-49C3-9F18-4BC72B5923D5}" type="presParOf" srcId="{1B5BBAD5-1E34-418F-B87E-829AF0C84AFD}" destId="{6E89D586-DCFA-4F12-8D0B-EDA996D6B2A6}" srcOrd="0" destOrd="0" presId="urn:microsoft.com/office/officeart/2005/8/layout/orgChart1"/>
    <dgm:cxn modelId="{A0C04FEA-CED2-4373-9451-8E089ABD1F1D}" type="presParOf" srcId="{6E89D586-DCFA-4F12-8D0B-EDA996D6B2A6}" destId="{F7CE3443-A64A-4BF4-9D7E-401E4434836E}" srcOrd="0" destOrd="0" presId="urn:microsoft.com/office/officeart/2005/8/layout/orgChart1"/>
    <dgm:cxn modelId="{9B287C3F-9328-4864-B56F-51D79FE0F2D1}" type="presParOf" srcId="{F7CE3443-A64A-4BF4-9D7E-401E4434836E}" destId="{4392D9A6-D26C-408F-AF02-ABC8D8FB517A}" srcOrd="0" destOrd="0" presId="urn:microsoft.com/office/officeart/2005/8/layout/orgChart1"/>
    <dgm:cxn modelId="{5DF9F273-031F-4A27-BC3E-E2C4368A419D}" type="presParOf" srcId="{F7CE3443-A64A-4BF4-9D7E-401E4434836E}" destId="{A66B5F62-2629-4D67-95B3-A9B59D3D9D14}" srcOrd="1" destOrd="0" presId="urn:microsoft.com/office/officeart/2005/8/layout/orgChart1"/>
    <dgm:cxn modelId="{9ED7DD9B-C4B9-47A3-AF62-514848A50D7E}" type="presParOf" srcId="{6E89D586-DCFA-4F12-8D0B-EDA996D6B2A6}" destId="{8626F463-A12B-4077-BE7E-000E7999A7B0}" srcOrd="1" destOrd="0" presId="urn:microsoft.com/office/officeart/2005/8/layout/orgChart1"/>
    <dgm:cxn modelId="{35D182D5-875D-4D4C-B179-8728F93B4D3B}" type="presParOf" srcId="{8626F463-A12B-4077-BE7E-000E7999A7B0}" destId="{610DEC83-E07C-4044-AC0C-B08FB189D7E0}" srcOrd="0" destOrd="0" presId="urn:microsoft.com/office/officeart/2005/8/layout/orgChart1"/>
    <dgm:cxn modelId="{51A761F1-2ECF-4933-92FD-CD5526A119C4}" type="presParOf" srcId="{8626F463-A12B-4077-BE7E-000E7999A7B0}" destId="{7B2DE9F4-E5C8-424A-8CD1-C81AE4C9447A}" srcOrd="1" destOrd="0" presId="urn:microsoft.com/office/officeart/2005/8/layout/orgChart1"/>
    <dgm:cxn modelId="{CA1F2960-BD30-44A3-88DC-B90A985C7F25}" type="presParOf" srcId="{7B2DE9F4-E5C8-424A-8CD1-C81AE4C9447A}" destId="{6B6F049D-0060-46CA-A933-DFF97125FE4E}" srcOrd="0" destOrd="0" presId="urn:microsoft.com/office/officeart/2005/8/layout/orgChart1"/>
    <dgm:cxn modelId="{DE2970C5-5D44-4BF8-A438-1A3005785F07}" type="presParOf" srcId="{6B6F049D-0060-46CA-A933-DFF97125FE4E}" destId="{F4F44766-5E07-4904-803F-15E8EF93E1D3}" srcOrd="0" destOrd="0" presId="urn:microsoft.com/office/officeart/2005/8/layout/orgChart1"/>
    <dgm:cxn modelId="{588AB9D9-CE27-4E52-AD7A-3F5C778F3F64}" type="presParOf" srcId="{6B6F049D-0060-46CA-A933-DFF97125FE4E}" destId="{3A743525-3AF8-43C8-8B9C-685E78D7077E}" srcOrd="1" destOrd="0" presId="urn:microsoft.com/office/officeart/2005/8/layout/orgChart1"/>
    <dgm:cxn modelId="{4FB96AF5-516F-4E4E-9537-B28B8FAB0E08}" type="presParOf" srcId="{7B2DE9F4-E5C8-424A-8CD1-C81AE4C9447A}" destId="{A81ABD29-CF5D-449C-9775-F83E259516D8}" srcOrd="1" destOrd="0" presId="urn:microsoft.com/office/officeart/2005/8/layout/orgChart1"/>
    <dgm:cxn modelId="{0A3AFF16-51F6-49D7-8EE5-580E4610F718}" type="presParOf" srcId="{7B2DE9F4-E5C8-424A-8CD1-C81AE4C9447A}" destId="{C7A4F3BB-721F-4B8A-8497-AC07E8653DA0}" srcOrd="2" destOrd="0" presId="urn:microsoft.com/office/officeart/2005/8/layout/orgChart1"/>
    <dgm:cxn modelId="{C6017A09-ABC8-4027-B200-CB23F136003B}" type="presParOf" srcId="{8626F463-A12B-4077-BE7E-000E7999A7B0}" destId="{1A2AAA80-94D5-46F3-8A8A-FD1344C22C32}" srcOrd="2" destOrd="0" presId="urn:microsoft.com/office/officeart/2005/8/layout/orgChart1"/>
    <dgm:cxn modelId="{C408103C-73DE-4CD2-86C6-B33E0CFC1A9F}" type="presParOf" srcId="{8626F463-A12B-4077-BE7E-000E7999A7B0}" destId="{D8272F97-2E66-43D1-A8B0-091D138744B0}" srcOrd="3" destOrd="0" presId="urn:microsoft.com/office/officeart/2005/8/layout/orgChart1"/>
    <dgm:cxn modelId="{D2D93EE3-6C6F-4AC7-97D9-8DC39C696F50}" type="presParOf" srcId="{D8272F97-2E66-43D1-A8B0-091D138744B0}" destId="{1B0583AC-83EC-4B41-8947-F4FDD3FF9DA8}" srcOrd="0" destOrd="0" presId="urn:microsoft.com/office/officeart/2005/8/layout/orgChart1"/>
    <dgm:cxn modelId="{1AB8FFAD-925C-4535-B555-7D00ED14ADE0}" type="presParOf" srcId="{1B0583AC-83EC-4B41-8947-F4FDD3FF9DA8}" destId="{A9B15F3F-C40E-48EB-83B3-248840160462}" srcOrd="0" destOrd="0" presId="urn:microsoft.com/office/officeart/2005/8/layout/orgChart1"/>
    <dgm:cxn modelId="{8EDBFF9A-6D94-4B9F-82A3-BF095442DFB3}" type="presParOf" srcId="{1B0583AC-83EC-4B41-8947-F4FDD3FF9DA8}" destId="{382FDAF9-7CCA-43CE-8126-E831460AA251}" srcOrd="1" destOrd="0" presId="urn:microsoft.com/office/officeart/2005/8/layout/orgChart1"/>
    <dgm:cxn modelId="{3886E656-7918-451F-8C9A-20827ABF4252}" type="presParOf" srcId="{D8272F97-2E66-43D1-A8B0-091D138744B0}" destId="{F5AAAAAE-D9F9-420E-927F-463001B58ED4}" srcOrd="1" destOrd="0" presId="urn:microsoft.com/office/officeart/2005/8/layout/orgChart1"/>
    <dgm:cxn modelId="{740F7F56-DC2A-4A09-BFDC-C97D11B8D31B}" type="presParOf" srcId="{D8272F97-2E66-43D1-A8B0-091D138744B0}" destId="{E7F37AC2-2A78-49DF-A106-169EE04163F6}" srcOrd="2" destOrd="0" presId="urn:microsoft.com/office/officeart/2005/8/layout/orgChart1"/>
    <dgm:cxn modelId="{7F8FCDB7-994D-407B-8E41-FDB82C04D56F}" type="presParOf" srcId="{6E89D586-DCFA-4F12-8D0B-EDA996D6B2A6}" destId="{B27143FD-CE05-4FE3-8B56-17A9DD58CB84}" srcOrd="2" destOrd="0" presId="urn:microsoft.com/office/officeart/2005/8/layout/orgChart1"/>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253BF2-7FE4-4FBD-95AB-B770550E6A89}" type="datetimeFigureOut">
              <a:rPr lang="en-US" smtClean="0"/>
              <a:t>10/21/2015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A55465-6C26-4363-B2AB-0C9304BFEBEC}" type="slidenum">
              <a:rPr lang="en-IN" smtClean="0"/>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en.wikipedia.org/wiki/Olaus_Rudbeck" TargetMode="External"/><Relationship Id="rId13" Type="http://schemas.openxmlformats.org/officeDocument/2006/relationships/hyperlink" Target="https://en.wikipedia.org/wiki/Blood_cells" TargetMode="External"/><Relationship Id="rId18" Type="http://schemas.openxmlformats.org/officeDocument/2006/relationships/hyperlink" Target="https://en.wikipedia.org/wiki/Spleen" TargetMode="External"/><Relationship Id="rId3" Type="http://schemas.openxmlformats.org/officeDocument/2006/relationships/hyperlink" Target="https://en.wikipedia.org/wiki/Circulatory_system" TargetMode="External"/><Relationship Id="rId21" Type="http://schemas.openxmlformats.org/officeDocument/2006/relationships/hyperlink" Target="https://en.wikipedia.org/wiki/Digestive_system" TargetMode="External"/><Relationship Id="rId7" Type="http://schemas.openxmlformats.org/officeDocument/2006/relationships/hyperlink" Target="https://en.wikipedia.org/wiki/Lymphatic_system" TargetMode="External"/><Relationship Id="rId12" Type="http://schemas.openxmlformats.org/officeDocument/2006/relationships/hyperlink" Target="https://en.wikipedia.org/wiki/Blood_plasma" TargetMode="External"/><Relationship Id="rId17" Type="http://schemas.openxmlformats.org/officeDocument/2006/relationships/hyperlink" Target="https://en.wikipedia.org/wiki/Lymph_node" TargetMode="External"/><Relationship Id="rId2" Type="http://schemas.openxmlformats.org/officeDocument/2006/relationships/slide" Target="../slides/slide5.xml"/><Relationship Id="rId16" Type="http://schemas.openxmlformats.org/officeDocument/2006/relationships/hyperlink" Target="https://en.wikipedia.org/wiki/Organ_(anatomy)" TargetMode="External"/><Relationship Id="rId20" Type="http://schemas.openxmlformats.org/officeDocument/2006/relationships/hyperlink" Target="https://en.wikipedia.org/wiki/Tonsil" TargetMode="External"/><Relationship Id="rId1" Type="http://schemas.openxmlformats.org/officeDocument/2006/relationships/notesMaster" Target="../notesMasters/notesMaster1.xml"/><Relationship Id="rId6" Type="http://schemas.openxmlformats.org/officeDocument/2006/relationships/hyperlink" Target="https://en.wikipedia.org/wiki/Lymph" TargetMode="External"/><Relationship Id="rId11" Type="http://schemas.openxmlformats.org/officeDocument/2006/relationships/hyperlink" Target="https://en.wikipedia.org/wiki/Capillary_filtration" TargetMode="External"/><Relationship Id="rId5" Type="http://schemas.openxmlformats.org/officeDocument/2006/relationships/hyperlink" Target="https://en.wikipedia.org/wiki/Lymphatic_vessel" TargetMode="External"/><Relationship Id="rId15" Type="http://schemas.openxmlformats.org/officeDocument/2006/relationships/hyperlink" Target="https://en.wikipedia.org/wiki/Lymphocyte" TargetMode="External"/><Relationship Id="rId10" Type="http://schemas.openxmlformats.org/officeDocument/2006/relationships/hyperlink" Target="https://en.wikipedia.org/wiki/Blood" TargetMode="External"/><Relationship Id="rId19" Type="http://schemas.openxmlformats.org/officeDocument/2006/relationships/hyperlink" Target="https://en.wikipedia.org/wiki/Thymus" TargetMode="External"/><Relationship Id="rId4" Type="http://schemas.openxmlformats.org/officeDocument/2006/relationships/hyperlink" Target="https://en.wikipedia.org/wiki/Immune_system" TargetMode="External"/><Relationship Id="rId9" Type="http://schemas.openxmlformats.org/officeDocument/2006/relationships/hyperlink" Target="https://en.wikipedia.org/wiki/Thomas_Bartholin" TargetMode="External"/><Relationship Id="rId14" Type="http://schemas.openxmlformats.org/officeDocument/2006/relationships/hyperlink" Target="https://en.wikipedia.org/wiki/Interstitial_fluid" TargetMode="External"/><Relationship Id="rId22" Type="http://schemas.openxmlformats.org/officeDocument/2006/relationships/hyperlink" Target="https://en.wikipedia.org/wiki/Bone_marrow"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Emil von Behring  -German</a:t>
            </a:r>
          </a:p>
          <a:p>
            <a:r>
              <a:rPr lang="en-US" sz="1200" dirty="0" err="1" smtClean="0"/>
              <a:t>Kitasato</a:t>
            </a:r>
            <a:r>
              <a:rPr lang="en-US" sz="1200" dirty="0" smtClean="0"/>
              <a:t> –Japanese</a:t>
            </a:r>
          </a:p>
          <a:p>
            <a:r>
              <a:rPr lang="en-US" sz="1200" dirty="0" err="1" smtClean="0"/>
              <a:t>Metchinkoff</a:t>
            </a:r>
            <a:r>
              <a:rPr lang="en-US" sz="1200" dirty="0" smtClean="0"/>
              <a:t> –Russian</a:t>
            </a:r>
          </a:p>
          <a:p>
            <a:r>
              <a:rPr lang="en-US" sz="1200" dirty="0" smtClean="0"/>
              <a:t>Merrill Chase  - American</a:t>
            </a:r>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3</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sz="1200" dirty="0" smtClean="0"/>
              <a:t>Examples: Discovery of human blood groups (1930) and Transplantation immunology(1991), </a:t>
            </a:r>
          </a:p>
          <a:p>
            <a:endParaRPr lang="sv-SE" sz="1200" dirty="0" smtClean="0"/>
          </a:p>
          <a:p>
            <a:r>
              <a:rPr lang="en-US" sz="1200" dirty="0" smtClean="0"/>
              <a:t>Emil von Behring – </a:t>
            </a:r>
            <a:r>
              <a:rPr lang="en-US" sz="1200" dirty="0" err="1" smtClean="0"/>
              <a:t>nobel</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smtClean="0"/>
              <a:t>Metchinkoff</a:t>
            </a:r>
            <a:r>
              <a:rPr lang="en-US" sz="1200" dirty="0" smtClean="0"/>
              <a:t> -</a:t>
            </a:r>
            <a:r>
              <a:rPr lang="en-US" sz="1200" baseline="0" dirty="0" smtClean="0"/>
              <a:t> </a:t>
            </a:r>
            <a:r>
              <a:rPr lang="en-US" sz="1200" baseline="0" dirty="0" err="1" smtClean="0"/>
              <a:t>nobel</a:t>
            </a:r>
            <a:endParaRPr lang="en-US" sz="1200" dirty="0" smtClean="0"/>
          </a:p>
          <a:p>
            <a:endParaRPr lang="sv-SE" sz="1200" dirty="0" smtClean="0"/>
          </a:p>
          <a:p>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4</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b="0" i="0" kern="1200" dirty="0" smtClean="0">
                <a:solidFill>
                  <a:schemeClr val="tx1"/>
                </a:solidFill>
                <a:latin typeface="+mn-lt"/>
                <a:ea typeface="+mn-ea"/>
                <a:cs typeface="+mn-cs"/>
              </a:rPr>
              <a:t>The </a:t>
            </a:r>
            <a:r>
              <a:rPr lang="en-IN" sz="1200" b="1" i="0" kern="1200" dirty="0" smtClean="0">
                <a:solidFill>
                  <a:schemeClr val="tx1"/>
                </a:solidFill>
                <a:latin typeface="+mn-lt"/>
                <a:ea typeface="+mn-ea"/>
                <a:cs typeface="+mn-cs"/>
              </a:rPr>
              <a:t>lymphatic system</a:t>
            </a:r>
            <a:r>
              <a:rPr lang="en-IN" sz="1200" b="0" i="0" kern="1200" dirty="0" smtClean="0">
                <a:solidFill>
                  <a:schemeClr val="tx1"/>
                </a:solidFill>
                <a:latin typeface="+mn-lt"/>
                <a:ea typeface="+mn-ea"/>
                <a:cs typeface="+mn-cs"/>
              </a:rPr>
              <a:t> is part of the </a:t>
            </a:r>
            <a:r>
              <a:rPr lang="en-IN" sz="1200" b="0" i="0" u="none" strike="noStrike" kern="1200" dirty="0" smtClean="0">
                <a:solidFill>
                  <a:schemeClr val="tx1"/>
                </a:solidFill>
                <a:latin typeface="+mn-lt"/>
                <a:ea typeface="+mn-ea"/>
                <a:cs typeface="+mn-cs"/>
                <a:hlinkClick r:id="rId3" tooltip="Circulatory system"/>
              </a:rPr>
              <a:t>circulatory system</a:t>
            </a:r>
            <a:r>
              <a:rPr lang="en-IN" sz="1200" b="0" i="0" kern="1200" dirty="0" smtClean="0">
                <a:solidFill>
                  <a:schemeClr val="tx1"/>
                </a:solidFill>
                <a:latin typeface="+mn-lt"/>
                <a:ea typeface="+mn-ea"/>
                <a:cs typeface="+mn-cs"/>
              </a:rPr>
              <a:t> and a vital part of the </a:t>
            </a:r>
            <a:r>
              <a:rPr lang="en-IN" sz="1200" b="0" i="0" u="none" strike="noStrike" kern="1200" dirty="0" smtClean="0">
                <a:solidFill>
                  <a:schemeClr val="tx1"/>
                </a:solidFill>
                <a:latin typeface="+mn-lt"/>
                <a:ea typeface="+mn-ea"/>
                <a:cs typeface="+mn-cs"/>
                <a:hlinkClick r:id="rId4" tooltip="Immune system"/>
              </a:rPr>
              <a:t>immune system</a:t>
            </a:r>
            <a:r>
              <a:rPr lang="en-IN" sz="1200" b="0" i="0" kern="1200" dirty="0" smtClean="0">
                <a:solidFill>
                  <a:schemeClr val="tx1"/>
                </a:solidFill>
                <a:latin typeface="+mn-lt"/>
                <a:ea typeface="+mn-ea"/>
                <a:cs typeface="+mn-cs"/>
              </a:rPr>
              <a:t>, comprising a network of </a:t>
            </a:r>
            <a:r>
              <a:rPr lang="en-IN" sz="1200" b="0" i="0" u="none" strike="noStrike" kern="1200" dirty="0" smtClean="0">
                <a:solidFill>
                  <a:schemeClr val="tx1"/>
                </a:solidFill>
                <a:latin typeface="+mn-lt"/>
                <a:ea typeface="+mn-ea"/>
                <a:cs typeface="+mn-cs"/>
                <a:hlinkClick r:id="rId5" tooltip="Lymphatic vessel"/>
              </a:rPr>
              <a:t>lymphatic vessels</a:t>
            </a:r>
            <a:r>
              <a:rPr lang="en-IN" sz="1200" b="0" i="0" kern="1200" dirty="0" smtClean="0">
                <a:solidFill>
                  <a:schemeClr val="tx1"/>
                </a:solidFill>
                <a:latin typeface="+mn-lt"/>
                <a:ea typeface="+mn-ea"/>
                <a:cs typeface="+mn-cs"/>
              </a:rPr>
              <a:t> that carry a clear fluid called </a:t>
            </a:r>
            <a:r>
              <a:rPr lang="en-IN" sz="1200" b="0" i="0" u="none" strike="noStrike" kern="1200" dirty="0" smtClean="0">
                <a:solidFill>
                  <a:schemeClr val="tx1"/>
                </a:solidFill>
                <a:latin typeface="+mn-lt"/>
                <a:ea typeface="+mn-ea"/>
                <a:cs typeface="+mn-cs"/>
                <a:hlinkClick r:id="rId6" tooltip="Lymph"/>
              </a:rPr>
              <a:t>lymph</a:t>
            </a:r>
            <a:r>
              <a:rPr lang="en-IN" sz="1200" b="0" i="0" kern="1200" dirty="0" smtClean="0">
                <a:solidFill>
                  <a:schemeClr val="tx1"/>
                </a:solidFill>
                <a:latin typeface="+mn-lt"/>
                <a:ea typeface="+mn-ea"/>
                <a:cs typeface="+mn-cs"/>
              </a:rPr>
              <a:t> (from Latin </a:t>
            </a:r>
            <a:r>
              <a:rPr lang="en-IN" sz="1200" b="0" i="1" kern="1200" dirty="0" err="1" smtClean="0">
                <a:solidFill>
                  <a:schemeClr val="tx1"/>
                </a:solidFill>
                <a:latin typeface="+mn-lt"/>
                <a:ea typeface="+mn-ea"/>
                <a:cs typeface="+mn-cs"/>
              </a:rPr>
              <a:t>lympha</a:t>
            </a:r>
            <a:r>
              <a:rPr lang="en-IN" sz="1200" b="0" i="0" kern="1200" dirty="0" smtClean="0">
                <a:solidFill>
                  <a:schemeClr val="tx1"/>
                </a:solidFill>
                <a:latin typeface="+mn-lt"/>
                <a:ea typeface="+mn-ea"/>
                <a:cs typeface="+mn-cs"/>
              </a:rPr>
              <a:t> meaning </a:t>
            </a:r>
            <a:r>
              <a:rPr lang="en-IN" sz="1200" b="0" i="1" kern="1200" dirty="0" smtClean="0">
                <a:solidFill>
                  <a:schemeClr val="tx1"/>
                </a:solidFill>
                <a:latin typeface="+mn-lt"/>
                <a:ea typeface="+mn-ea"/>
                <a:cs typeface="+mn-cs"/>
              </a:rPr>
              <a:t>water</a:t>
            </a:r>
            <a:r>
              <a:rPr lang="en-IN" sz="1200" b="0" i="0" u="none" strike="noStrike" kern="1200" baseline="30000" dirty="0" smtClean="0">
                <a:solidFill>
                  <a:schemeClr val="tx1"/>
                </a:solidFill>
                <a:latin typeface="+mn-lt"/>
                <a:ea typeface="+mn-ea"/>
                <a:cs typeface="+mn-cs"/>
                <a:hlinkClick r:id="rId7"/>
              </a:rPr>
              <a:t>[1]</a:t>
            </a:r>
            <a:r>
              <a:rPr lang="en-IN" sz="1200" b="0" i="0" kern="1200" dirty="0" smtClean="0">
                <a:solidFill>
                  <a:schemeClr val="tx1"/>
                </a:solidFill>
                <a:latin typeface="+mn-lt"/>
                <a:ea typeface="+mn-ea"/>
                <a:cs typeface="+mn-cs"/>
              </a:rPr>
              <a:t>) directionally towards the heart. The lymphatic system was first described in the seventeenth century independently by </a:t>
            </a:r>
            <a:r>
              <a:rPr lang="en-IN" sz="1200" b="0" i="0" u="none" strike="noStrike" kern="1200" dirty="0" err="1" smtClean="0">
                <a:solidFill>
                  <a:schemeClr val="tx1"/>
                </a:solidFill>
                <a:latin typeface="+mn-lt"/>
                <a:ea typeface="+mn-ea"/>
                <a:cs typeface="+mn-cs"/>
                <a:hlinkClick r:id="rId8" tooltip="Olaus Rudbeck"/>
              </a:rPr>
              <a:t>Olaus</a:t>
            </a:r>
            <a:r>
              <a:rPr lang="en-IN" sz="1200" b="0" i="0" u="none" strike="noStrike" kern="1200" dirty="0" smtClean="0">
                <a:solidFill>
                  <a:schemeClr val="tx1"/>
                </a:solidFill>
                <a:latin typeface="+mn-lt"/>
                <a:ea typeface="+mn-ea"/>
                <a:cs typeface="+mn-cs"/>
                <a:hlinkClick r:id="rId8" tooltip="Olaus Rudbeck"/>
              </a:rPr>
              <a:t> </a:t>
            </a:r>
            <a:r>
              <a:rPr lang="en-IN" sz="1200" b="0" i="0" u="none" strike="noStrike" kern="1200" dirty="0" err="1" smtClean="0">
                <a:solidFill>
                  <a:schemeClr val="tx1"/>
                </a:solidFill>
                <a:latin typeface="+mn-lt"/>
                <a:ea typeface="+mn-ea"/>
                <a:cs typeface="+mn-cs"/>
                <a:hlinkClick r:id="rId8" tooltip="Olaus Rudbeck"/>
              </a:rPr>
              <a:t>Rudbeck</a:t>
            </a:r>
            <a:r>
              <a:rPr lang="en-IN" sz="1200" b="0" i="0" kern="1200" dirty="0" smtClean="0">
                <a:solidFill>
                  <a:schemeClr val="tx1"/>
                </a:solidFill>
                <a:latin typeface="+mn-lt"/>
                <a:ea typeface="+mn-ea"/>
                <a:cs typeface="+mn-cs"/>
              </a:rPr>
              <a:t> and </a:t>
            </a:r>
            <a:r>
              <a:rPr lang="en-IN" sz="1200" b="0" i="0" u="none" strike="noStrike" kern="1200" dirty="0" smtClean="0">
                <a:solidFill>
                  <a:schemeClr val="tx1"/>
                </a:solidFill>
                <a:latin typeface="+mn-lt"/>
                <a:ea typeface="+mn-ea"/>
                <a:cs typeface="+mn-cs"/>
                <a:hlinkClick r:id="rId9" tooltip="Thomas Bartholin"/>
              </a:rPr>
              <a:t>Thomas </a:t>
            </a:r>
            <a:r>
              <a:rPr lang="en-IN" sz="1200" b="0" i="0" u="none" strike="noStrike" kern="1200" dirty="0" err="1" smtClean="0">
                <a:solidFill>
                  <a:schemeClr val="tx1"/>
                </a:solidFill>
                <a:latin typeface="+mn-lt"/>
                <a:ea typeface="+mn-ea"/>
                <a:cs typeface="+mn-cs"/>
                <a:hlinkClick r:id="rId9" tooltip="Thomas Bartholin"/>
              </a:rPr>
              <a:t>Bartholin</a:t>
            </a:r>
            <a:r>
              <a:rPr lang="en-IN" sz="1200" b="0" i="0" kern="1200" dirty="0" smtClean="0">
                <a:solidFill>
                  <a:schemeClr val="tx1"/>
                </a:solidFill>
                <a:latin typeface="+mn-lt"/>
                <a:ea typeface="+mn-ea"/>
                <a:cs typeface="+mn-cs"/>
              </a:rPr>
              <a:t>. Unlike the </a:t>
            </a:r>
            <a:r>
              <a:rPr lang="en-IN" sz="1200" b="0" i="0" u="none" strike="noStrike" kern="1200" dirty="0" smtClean="0">
                <a:solidFill>
                  <a:schemeClr val="tx1"/>
                </a:solidFill>
                <a:latin typeface="+mn-lt"/>
                <a:ea typeface="+mn-ea"/>
                <a:cs typeface="+mn-cs"/>
                <a:hlinkClick r:id="rId3" tooltip="Circulatory system"/>
              </a:rPr>
              <a:t>cardiovascular system</a:t>
            </a:r>
            <a:r>
              <a:rPr lang="en-IN" sz="1200" b="0" i="0" kern="1200" dirty="0" smtClean="0">
                <a:solidFill>
                  <a:schemeClr val="tx1"/>
                </a:solidFill>
                <a:latin typeface="+mn-lt"/>
                <a:ea typeface="+mn-ea"/>
                <a:cs typeface="+mn-cs"/>
              </a:rPr>
              <a:t>, the lymphatic system is not a closed system. The human circulatory system processes an average of 20 litres of </a:t>
            </a:r>
            <a:r>
              <a:rPr lang="en-IN" sz="1200" b="0" i="0" u="none" strike="noStrike" kern="1200" dirty="0" smtClean="0">
                <a:solidFill>
                  <a:schemeClr val="tx1"/>
                </a:solidFill>
                <a:latin typeface="+mn-lt"/>
                <a:ea typeface="+mn-ea"/>
                <a:cs typeface="+mn-cs"/>
                <a:hlinkClick r:id="rId10" tooltip="Blood"/>
              </a:rPr>
              <a:t>blood</a:t>
            </a:r>
            <a:r>
              <a:rPr lang="en-IN" sz="1200" b="0" i="0" kern="1200" dirty="0" smtClean="0">
                <a:solidFill>
                  <a:schemeClr val="tx1"/>
                </a:solidFill>
                <a:latin typeface="+mn-lt"/>
                <a:ea typeface="+mn-ea"/>
                <a:cs typeface="+mn-cs"/>
              </a:rPr>
              <a:t> per day through </a:t>
            </a:r>
            <a:r>
              <a:rPr lang="en-IN" sz="1200" b="0" i="0" u="none" strike="noStrike" kern="1200" dirty="0" smtClean="0">
                <a:solidFill>
                  <a:schemeClr val="tx1"/>
                </a:solidFill>
                <a:latin typeface="+mn-lt"/>
                <a:ea typeface="+mn-ea"/>
                <a:cs typeface="+mn-cs"/>
                <a:hlinkClick r:id="rId11" tooltip="Capillary filtration"/>
              </a:rPr>
              <a:t>capillary filtration</a:t>
            </a:r>
            <a:r>
              <a:rPr lang="en-IN" sz="1200" b="0" i="0" kern="1200" dirty="0" smtClean="0">
                <a:solidFill>
                  <a:schemeClr val="tx1"/>
                </a:solidFill>
                <a:latin typeface="+mn-lt"/>
                <a:ea typeface="+mn-ea"/>
                <a:cs typeface="+mn-cs"/>
              </a:rPr>
              <a:t>, which removes </a:t>
            </a:r>
            <a:r>
              <a:rPr lang="en-IN" sz="1200" b="0" i="0" u="none" strike="noStrike" kern="1200" dirty="0" smtClean="0">
                <a:solidFill>
                  <a:schemeClr val="tx1"/>
                </a:solidFill>
                <a:latin typeface="+mn-lt"/>
                <a:ea typeface="+mn-ea"/>
                <a:cs typeface="+mn-cs"/>
                <a:hlinkClick r:id="rId12" tooltip="Blood plasma"/>
              </a:rPr>
              <a:t>plasma</a:t>
            </a:r>
            <a:r>
              <a:rPr lang="en-IN" sz="1200" b="0" i="0" kern="1200" dirty="0" smtClean="0">
                <a:solidFill>
                  <a:schemeClr val="tx1"/>
                </a:solidFill>
                <a:latin typeface="+mn-lt"/>
                <a:ea typeface="+mn-ea"/>
                <a:cs typeface="+mn-cs"/>
              </a:rPr>
              <a:t> while leaving the </a:t>
            </a:r>
            <a:r>
              <a:rPr lang="en-IN" sz="1200" b="0" i="0" u="none" strike="noStrike" kern="1200" dirty="0" smtClean="0">
                <a:solidFill>
                  <a:schemeClr val="tx1"/>
                </a:solidFill>
                <a:latin typeface="+mn-lt"/>
                <a:ea typeface="+mn-ea"/>
                <a:cs typeface="+mn-cs"/>
                <a:hlinkClick r:id="rId13" tooltip="Blood cells"/>
              </a:rPr>
              <a:t>blood cells</a:t>
            </a:r>
            <a:r>
              <a:rPr lang="en-IN" sz="1200" b="0" i="0" kern="1200" dirty="0" smtClean="0">
                <a:solidFill>
                  <a:schemeClr val="tx1"/>
                </a:solidFill>
                <a:latin typeface="+mn-lt"/>
                <a:ea typeface="+mn-ea"/>
                <a:cs typeface="+mn-cs"/>
              </a:rPr>
              <a:t>. Roughly 17 litres of the filtered plasma are reabsorbed directly into the blood vessels, while the remaining three litres remain in the </a:t>
            </a:r>
            <a:r>
              <a:rPr lang="en-IN" sz="1200" b="0" i="0" u="none" strike="noStrike" kern="1200" dirty="0" smtClean="0">
                <a:solidFill>
                  <a:schemeClr val="tx1"/>
                </a:solidFill>
                <a:latin typeface="+mn-lt"/>
                <a:ea typeface="+mn-ea"/>
                <a:cs typeface="+mn-cs"/>
                <a:hlinkClick r:id="rId14" tooltip="Interstitial fluid"/>
              </a:rPr>
              <a:t>interstitial fluid</a:t>
            </a:r>
            <a:r>
              <a:rPr lang="en-IN" sz="1200" b="0" i="0" kern="1200" dirty="0" smtClean="0">
                <a:solidFill>
                  <a:schemeClr val="tx1"/>
                </a:solidFill>
                <a:latin typeface="+mn-lt"/>
                <a:ea typeface="+mn-ea"/>
                <a:cs typeface="+mn-cs"/>
              </a:rPr>
              <a:t>. One of the main functions of the lymph system is to provide an accessory return route to the blood for the surplus three litres.</a:t>
            </a:r>
            <a:r>
              <a:rPr lang="en-IN" sz="1200" b="0" i="0" u="none" strike="noStrike" kern="1200" baseline="30000" dirty="0" smtClean="0">
                <a:solidFill>
                  <a:schemeClr val="tx1"/>
                </a:solidFill>
                <a:latin typeface="+mn-lt"/>
                <a:ea typeface="+mn-ea"/>
                <a:cs typeface="+mn-cs"/>
                <a:hlinkClick r:id="rId7"/>
              </a:rPr>
              <a:t>[2]</a:t>
            </a:r>
            <a:endParaRPr lang="en-IN" sz="1200" b="0" i="0" kern="1200" dirty="0" smtClean="0">
              <a:solidFill>
                <a:schemeClr val="tx1"/>
              </a:solidFill>
              <a:latin typeface="+mn-lt"/>
              <a:ea typeface="+mn-ea"/>
              <a:cs typeface="+mn-cs"/>
            </a:endParaRPr>
          </a:p>
          <a:p>
            <a:r>
              <a:rPr lang="en-IN" sz="1200" b="0" i="0" kern="1200" dirty="0" smtClean="0">
                <a:solidFill>
                  <a:schemeClr val="tx1"/>
                </a:solidFill>
                <a:latin typeface="+mn-lt"/>
                <a:ea typeface="+mn-ea"/>
                <a:cs typeface="+mn-cs"/>
              </a:rPr>
              <a:t>The other main function is that of </a:t>
            </a:r>
            <a:r>
              <a:rPr lang="en-IN" sz="1200" b="0" i="0" kern="1200" dirty="0" err="1" smtClean="0">
                <a:solidFill>
                  <a:schemeClr val="tx1"/>
                </a:solidFill>
                <a:latin typeface="+mn-lt"/>
                <a:ea typeface="+mn-ea"/>
                <a:cs typeface="+mn-cs"/>
              </a:rPr>
              <a:t>defense</a:t>
            </a:r>
            <a:r>
              <a:rPr lang="en-IN" sz="1200" b="0" i="0" kern="1200" dirty="0" smtClean="0">
                <a:solidFill>
                  <a:schemeClr val="tx1"/>
                </a:solidFill>
                <a:latin typeface="+mn-lt"/>
                <a:ea typeface="+mn-ea"/>
                <a:cs typeface="+mn-cs"/>
              </a:rPr>
              <a:t> in the </a:t>
            </a:r>
            <a:r>
              <a:rPr lang="en-IN" sz="1200" b="0" i="0" u="none" strike="noStrike" kern="1200" dirty="0" smtClean="0">
                <a:solidFill>
                  <a:schemeClr val="tx1"/>
                </a:solidFill>
                <a:latin typeface="+mn-lt"/>
                <a:ea typeface="+mn-ea"/>
                <a:cs typeface="+mn-cs"/>
                <a:hlinkClick r:id="rId4" tooltip="Immune system"/>
              </a:rPr>
              <a:t>immune system</a:t>
            </a:r>
            <a:r>
              <a:rPr lang="en-IN" sz="1200" b="0" i="0" kern="1200" dirty="0" smtClean="0">
                <a:solidFill>
                  <a:schemeClr val="tx1"/>
                </a:solidFill>
                <a:latin typeface="+mn-lt"/>
                <a:ea typeface="+mn-ea"/>
                <a:cs typeface="+mn-cs"/>
              </a:rPr>
              <a:t>. Lymph is very similar to blood plasma: it contains </a:t>
            </a:r>
            <a:r>
              <a:rPr lang="en-IN" sz="1200" b="0" i="0" u="none" strike="noStrike" kern="1200" dirty="0" smtClean="0">
                <a:solidFill>
                  <a:schemeClr val="tx1"/>
                </a:solidFill>
                <a:latin typeface="+mn-lt"/>
                <a:ea typeface="+mn-ea"/>
                <a:cs typeface="+mn-cs"/>
                <a:hlinkClick r:id="rId15" tooltip="Lymphocyte"/>
              </a:rPr>
              <a:t>lymphocytes</a:t>
            </a:r>
            <a:r>
              <a:rPr lang="en-IN" sz="1200" b="0" i="0" kern="1200" dirty="0" smtClean="0">
                <a:solidFill>
                  <a:schemeClr val="tx1"/>
                </a:solidFill>
                <a:latin typeface="+mn-lt"/>
                <a:ea typeface="+mn-ea"/>
                <a:cs typeface="+mn-cs"/>
              </a:rPr>
              <a:t> and other white blood cells. It also contains waste products and debris of cells together with bacteria and protein. Associated </a:t>
            </a:r>
            <a:r>
              <a:rPr lang="en-IN" sz="1200" b="0" i="0" u="none" strike="noStrike" kern="1200" dirty="0" smtClean="0">
                <a:solidFill>
                  <a:schemeClr val="tx1"/>
                </a:solidFill>
                <a:latin typeface="+mn-lt"/>
                <a:ea typeface="+mn-ea"/>
                <a:cs typeface="+mn-cs"/>
                <a:hlinkClick r:id="rId16" tooltip="Organ (anatomy)"/>
              </a:rPr>
              <a:t>organs</a:t>
            </a:r>
            <a:r>
              <a:rPr lang="en-IN" sz="1200" b="0" i="0" kern="1200" dirty="0" smtClean="0">
                <a:solidFill>
                  <a:schemeClr val="tx1"/>
                </a:solidFill>
                <a:latin typeface="+mn-lt"/>
                <a:ea typeface="+mn-ea"/>
                <a:cs typeface="+mn-cs"/>
              </a:rPr>
              <a:t> composed of </a:t>
            </a:r>
            <a:r>
              <a:rPr lang="en-IN" sz="1200" b="1" i="0" kern="1200" dirty="0" smtClean="0">
                <a:solidFill>
                  <a:schemeClr val="tx1"/>
                </a:solidFill>
                <a:latin typeface="+mn-lt"/>
                <a:ea typeface="+mn-ea"/>
                <a:cs typeface="+mn-cs"/>
              </a:rPr>
              <a:t>lymphoid tissue</a:t>
            </a:r>
            <a:r>
              <a:rPr lang="en-IN" sz="1200" b="0" i="0" kern="1200" dirty="0" smtClean="0">
                <a:solidFill>
                  <a:schemeClr val="tx1"/>
                </a:solidFill>
                <a:latin typeface="+mn-lt"/>
                <a:ea typeface="+mn-ea"/>
                <a:cs typeface="+mn-cs"/>
              </a:rPr>
              <a:t> are the sites of lymphocyte production. Lymphocytes are concentrated in the </a:t>
            </a:r>
            <a:r>
              <a:rPr lang="en-IN" sz="1200" b="0" i="0" u="none" strike="noStrike" kern="1200" dirty="0" smtClean="0">
                <a:solidFill>
                  <a:schemeClr val="tx1"/>
                </a:solidFill>
                <a:latin typeface="+mn-lt"/>
                <a:ea typeface="+mn-ea"/>
                <a:cs typeface="+mn-cs"/>
                <a:hlinkClick r:id="rId17" tooltip="Lymph node"/>
              </a:rPr>
              <a:t>lymph nodes</a:t>
            </a:r>
            <a:r>
              <a:rPr lang="en-IN" sz="1200" b="0" i="0" kern="1200" dirty="0" smtClean="0">
                <a:solidFill>
                  <a:schemeClr val="tx1"/>
                </a:solidFill>
                <a:latin typeface="+mn-lt"/>
                <a:ea typeface="+mn-ea"/>
                <a:cs typeface="+mn-cs"/>
              </a:rPr>
              <a:t>. The </a:t>
            </a:r>
            <a:r>
              <a:rPr lang="en-IN" sz="1200" b="0" i="0" u="none" strike="noStrike" kern="1200" dirty="0" smtClean="0">
                <a:solidFill>
                  <a:schemeClr val="tx1"/>
                </a:solidFill>
                <a:latin typeface="+mn-lt"/>
                <a:ea typeface="+mn-ea"/>
                <a:cs typeface="+mn-cs"/>
                <a:hlinkClick r:id="rId18" tooltip="Spleen"/>
              </a:rPr>
              <a:t>spleen</a:t>
            </a:r>
            <a:r>
              <a:rPr lang="en-IN" sz="1200" b="0" i="0" kern="1200" dirty="0" smtClean="0">
                <a:solidFill>
                  <a:schemeClr val="tx1"/>
                </a:solidFill>
                <a:latin typeface="+mn-lt"/>
                <a:ea typeface="+mn-ea"/>
                <a:cs typeface="+mn-cs"/>
              </a:rPr>
              <a:t> and the </a:t>
            </a:r>
            <a:r>
              <a:rPr lang="en-IN" sz="1200" b="0" i="0" u="none" strike="noStrike" kern="1200" dirty="0" smtClean="0">
                <a:solidFill>
                  <a:schemeClr val="tx1"/>
                </a:solidFill>
                <a:latin typeface="+mn-lt"/>
                <a:ea typeface="+mn-ea"/>
                <a:cs typeface="+mn-cs"/>
                <a:hlinkClick r:id="rId19" tooltip="Thymus"/>
              </a:rPr>
              <a:t>thymus</a:t>
            </a:r>
            <a:r>
              <a:rPr lang="en-IN" sz="1200" b="0" i="0" kern="1200" dirty="0" smtClean="0">
                <a:solidFill>
                  <a:schemeClr val="tx1"/>
                </a:solidFill>
                <a:latin typeface="+mn-lt"/>
                <a:ea typeface="+mn-ea"/>
                <a:cs typeface="+mn-cs"/>
              </a:rPr>
              <a:t> are also lymphoid organs of the immune system. The </a:t>
            </a:r>
            <a:r>
              <a:rPr lang="en-IN" sz="1200" b="0" i="0" u="none" strike="noStrike" kern="1200" dirty="0" smtClean="0">
                <a:solidFill>
                  <a:schemeClr val="tx1"/>
                </a:solidFill>
                <a:latin typeface="+mn-lt"/>
                <a:ea typeface="+mn-ea"/>
                <a:cs typeface="+mn-cs"/>
                <a:hlinkClick r:id="rId20" tooltip="Tonsil"/>
              </a:rPr>
              <a:t>tonsils</a:t>
            </a:r>
            <a:r>
              <a:rPr lang="en-IN" sz="1200" b="0" i="0" kern="1200" dirty="0" smtClean="0">
                <a:solidFill>
                  <a:schemeClr val="tx1"/>
                </a:solidFill>
                <a:latin typeface="+mn-lt"/>
                <a:ea typeface="+mn-ea"/>
                <a:cs typeface="+mn-cs"/>
              </a:rPr>
              <a:t> are lymphoid organs that are also associated with the </a:t>
            </a:r>
            <a:r>
              <a:rPr lang="en-IN" sz="1200" b="0" i="0" u="none" strike="noStrike" kern="1200" dirty="0" smtClean="0">
                <a:solidFill>
                  <a:schemeClr val="tx1"/>
                </a:solidFill>
                <a:latin typeface="+mn-lt"/>
                <a:ea typeface="+mn-ea"/>
                <a:cs typeface="+mn-cs"/>
                <a:hlinkClick r:id="rId21" tooltip="Digestive system"/>
              </a:rPr>
              <a:t>digestive system</a:t>
            </a:r>
            <a:r>
              <a:rPr lang="en-IN" sz="1200" b="0" i="0" kern="1200" dirty="0" smtClean="0">
                <a:solidFill>
                  <a:schemeClr val="tx1"/>
                </a:solidFill>
                <a:latin typeface="+mn-lt"/>
                <a:ea typeface="+mn-ea"/>
                <a:cs typeface="+mn-cs"/>
              </a:rPr>
              <a:t>. Lymphoid tissues contain </a:t>
            </a:r>
            <a:r>
              <a:rPr lang="en-IN" sz="1200" b="0" i="0" u="none" strike="noStrike" kern="1200" dirty="0" smtClean="0">
                <a:solidFill>
                  <a:schemeClr val="tx1"/>
                </a:solidFill>
                <a:latin typeface="+mn-lt"/>
                <a:ea typeface="+mn-ea"/>
                <a:cs typeface="+mn-cs"/>
                <a:hlinkClick r:id="rId15" tooltip="Lymphocyte"/>
              </a:rPr>
              <a:t>lymphocytes</a:t>
            </a:r>
            <a:r>
              <a:rPr lang="en-IN" sz="1200" b="0" i="0" kern="1200" dirty="0" smtClean="0">
                <a:solidFill>
                  <a:schemeClr val="tx1"/>
                </a:solidFill>
                <a:latin typeface="+mn-lt"/>
                <a:ea typeface="+mn-ea"/>
                <a:cs typeface="+mn-cs"/>
              </a:rPr>
              <a:t>, and also contain other types of cells for support.</a:t>
            </a:r>
            <a:r>
              <a:rPr lang="en-IN" sz="1200" b="0" i="0" u="none" strike="noStrike" kern="1200" baseline="30000" dirty="0" smtClean="0">
                <a:solidFill>
                  <a:schemeClr val="tx1"/>
                </a:solidFill>
                <a:latin typeface="+mn-lt"/>
                <a:ea typeface="+mn-ea"/>
                <a:cs typeface="+mn-cs"/>
                <a:hlinkClick r:id="rId7"/>
              </a:rPr>
              <a:t>[3]</a:t>
            </a:r>
            <a:r>
              <a:rPr lang="en-IN" sz="1200" b="0" i="0" kern="1200" dirty="0" smtClean="0">
                <a:solidFill>
                  <a:schemeClr val="tx1"/>
                </a:solidFill>
                <a:latin typeface="+mn-lt"/>
                <a:ea typeface="+mn-ea"/>
                <a:cs typeface="+mn-cs"/>
              </a:rPr>
              <a:t> The system also includes all the structures dedicated to the circulation and production of lymphocytes (the primary cellular component of </a:t>
            </a:r>
            <a:r>
              <a:rPr lang="en-IN" sz="1200" b="0" i="0" u="none" strike="noStrike" kern="1200" dirty="0" smtClean="0">
                <a:solidFill>
                  <a:schemeClr val="tx1"/>
                </a:solidFill>
                <a:latin typeface="+mn-lt"/>
                <a:ea typeface="+mn-ea"/>
                <a:cs typeface="+mn-cs"/>
                <a:hlinkClick r:id="rId6" tooltip="Lymph"/>
              </a:rPr>
              <a:t>lymph</a:t>
            </a:r>
            <a:r>
              <a:rPr lang="en-IN" sz="1200" b="0" i="0" kern="1200" dirty="0" smtClean="0">
                <a:solidFill>
                  <a:schemeClr val="tx1"/>
                </a:solidFill>
                <a:latin typeface="+mn-lt"/>
                <a:ea typeface="+mn-ea"/>
                <a:cs typeface="+mn-cs"/>
              </a:rPr>
              <a:t>), which also includes the </a:t>
            </a:r>
            <a:r>
              <a:rPr lang="en-IN" sz="1200" b="0" i="0" u="none" strike="noStrike" kern="1200" dirty="0" smtClean="0">
                <a:solidFill>
                  <a:schemeClr val="tx1"/>
                </a:solidFill>
                <a:latin typeface="+mn-lt"/>
                <a:ea typeface="+mn-ea"/>
                <a:cs typeface="+mn-cs"/>
                <a:hlinkClick r:id="rId22" tooltip="Bone marrow"/>
              </a:rPr>
              <a:t>bone marrow</a:t>
            </a:r>
            <a:r>
              <a:rPr lang="en-IN" sz="1200" b="0" i="0" kern="1200" dirty="0" smtClean="0">
                <a:solidFill>
                  <a:schemeClr val="tx1"/>
                </a:solidFill>
                <a:latin typeface="+mn-lt"/>
                <a:ea typeface="+mn-ea"/>
                <a:cs typeface="+mn-cs"/>
              </a:rPr>
              <a:t>, and the lymphoid tissue associated with the digestive system.</a:t>
            </a:r>
            <a:r>
              <a:rPr lang="en-IN" sz="1200" b="0" i="0" u="none" strike="noStrike" kern="1200" baseline="30000" dirty="0" smtClean="0">
                <a:solidFill>
                  <a:schemeClr val="tx1"/>
                </a:solidFill>
                <a:latin typeface="+mn-lt"/>
                <a:ea typeface="+mn-ea"/>
                <a:cs typeface="+mn-cs"/>
                <a:hlinkClick r:id="rId7"/>
              </a:rPr>
              <a:t>[4]</a:t>
            </a:r>
            <a:endParaRPr lang="en-IN" sz="1200" b="0" i="0" kern="1200" dirty="0" smtClean="0">
              <a:solidFill>
                <a:schemeClr val="tx1"/>
              </a:solidFill>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5</a:t>
            </a:fld>
            <a:endParaRPr lang="en-IN"/>
          </a:p>
        </p:txBody>
      </p:sp>
    </p:spTree>
    <p:extLst>
      <p:ext uri="{BB962C8B-B14F-4D97-AF65-F5344CB8AC3E}">
        <p14:creationId xmlns:p14="http://schemas.microsoft.com/office/powerpoint/2010/main" xmlns="" val="271060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B16A93-27DA-4A3A-95BD-6A595B9FDA60}" type="slidenum">
              <a:rPr lang="en-US"/>
              <a:pPr/>
              <a:t>8</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r>
              <a:rPr lang="en-US" dirty="0" smtClean="0"/>
              <a:t>Two arms</a:t>
            </a:r>
            <a:r>
              <a:rPr lang="en-US" baseline="0" dirty="0" smtClean="0"/>
              <a:t> of the immune system</a:t>
            </a:r>
            <a:endParaRPr lang="en-US" dirty="0"/>
          </a:p>
        </p:txBody>
      </p:sp>
    </p:spTree>
    <p:extLst>
      <p:ext uri="{BB962C8B-B14F-4D97-AF65-F5344CB8AC3E}">
        <p14:creationId xmlns:p14="http://schemas.microsoft.com/office/powerpoint/2010/main" xmlns="" val="182253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BF31ED-080F-427C-844D-42E96DAF6B0F}" type="slidenum">
              <a:rPr lang="en-US"/>
              <a:pPr/>
              <a:t>10</a:t>
            </a:fld>
            <a:endParaRPr lang="en-US"/>
          </a:p>
        </p:txBody>
      </p:sp>
      <p:sp>
        <p:nvSpPr>
          <p:cNvPr id="67586" name="Rectangle 2"/>
          <p:cNvSpPr>
            <a:spLocks noGrp="1" noRot="1" noChangeAspect="1" noChangeArrowheads="1" noTextEdit="1"/>
          </p:cNvSpPr>
          <p:nvPr>
            <p:ph type="sldImg"/>
          </p:nvPr>
        </p:nvSpPr>
        <p:spPr>
          <a:xfrm>
            <a:off x="1152525" y="692150"/>
            <a:ext cx="4554538" cy="3416300"/>
          </a:xfrm>
          <a:ln/>
        </p:spPr>
      </p:sp>
      <p:sp>
        <p:nvSpPr>
          <p:cNvPr id="67587" name="Rectangle 3"/>
          <p:cNvSpPr>
            <a:spLocks noGrp="1" noChangeArrowheads="1"/>
          </p:cNvSpPr>
          <p:nvPr>
            <p:ph type="body" idx="1"/>
          </p:nvPr>
        </p:nvSpPr>
        <p:spPr>
          <a:xfrm>
            <a:off x="914400" y="4343400"/>
            <a:ext cx="5029200" cy="4114800"/>
          </a:xfrm>
        </p:spPr>
        <p:txBody>
          <a:bodyPr/>
          <a:lstStyle/>
          <a:p>
            <a:r>
              <a:rPr lang="en-US" dirty="0" smtClean="0"/>
              <a:t>Analogy – IIT campus is the human</a:t>
            </a:r>
            <a:r>
              <a:rPr lang="en-US" baseline="0" dirty="0" smtClean="0"/>
              <a:t> body. The compound wall is the first line of defense or equivalent of innate immunity. It does not allow entry into the campus. Barbed wire fence may hurt intruders, if any.  NO LAG, Not </a:t>
            </a:r>
            <a:r>
              <a:rPr lang="en-US" baseline="0" dirty="0" err="1" smtClean="0"/>
              <a:t>speific</a:t>
            </a:r>
            <a:r>
              <a:rPr lang="en-US" baseline="0" dirty="0" smtClean="0"/>
              <a:t> for any intruder (pathogen). It has no memory (It does not remember the intruder).</a:t>
            </a:r>
          </a:p>
          <a:p>
            <a:endParaRPr lang="en-US" baseline="0" dirty="0" smtClean="0"/>
          </a:p>
          <a:p>
            <a:r>
              <a:rPr lang="en-US" baseline="0" dirty="0" smtClean="0"/>
              <a:t>Let’s say an intruder manages to get into the campus. Then the second line of defense (let’s say security personnel)  - get into action. They identify the intruder and pin him down and get him out. (Lag to mobilize resources, they just target a specific intruder (pathogen) and they remember the intruder and become better equipped if they encounter the same intruder again (Memory). </a:t>
            </a:r>
            <a:endParaRPr lang="en-US" dirty="0"/>
          </a:p>
        </p:txBody>
      </p:sp>
    </p:spTree>
    <p:extLst>
      <p:ext uri="{BB962C8B-B14F-4D97-AF65-F5344CB8AC3E}">
        <p14:creationId xmlns:p14="http://schemas.microsoft.com/office/powerpoint/2010/main" xmlns="" val="1477976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B16A93-27DA-4A3A-95BD-6A595B9FDA60}" type="slidenum">
              <a:rPr lang="en-US"/>
              <a:pPr/>
              <a:t>11</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r>
              <a:rPr lang="en-US" dirty="0" smtClean="0"/>
              <a:t>Two arms</a:t>
            </a:r>
            <a:r>
              <a:rPr lang="en-US" baseline="0" dirty="0" smtClean="0"/>
              <a:t> of the immune system</a:t>
            </a:r>
            <a:endParaRPr lang="en-US" dirty="0"/>
          </a:p>
        </p:txBody>
      </p:sp>
    </p:spTree>
    <p:extLst>
      <p:ext uri="{BB962C8B-B14F-4D97-AF65-F5344CB8AC3E}">
        <p14:creationId xmlns:p14="http://schemas.microsoft.com/office/powerpoint/2010/main" xmlns="" val="182253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smtClean="0"/>
              <a:t>Sweat – AMP</a:t>
            </a:r>
            <a:r>
              <a:rPr lang="en-IN" baseline="0" dirty="0" smtClean="0"/>
              <a:t> – </a:t>
            </a:r>
            <a:r>
              <a:rPr lang="en-IN" baseline="0" dirty="0" err="1" smtClean="0"/>
              <a:t>dermcidin</a:t>
            </a:r>
            <a:endParaRPr lang="en-IN" baseline="0" dirty="0" smtClean="0"/>
          </a:p>
          <a:p>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14</a:t>
            </a:fld>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17</a:t>
            </a:fld>
            <a:endParaRPr lang="en-I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smtClean="0"/>
              <a:t>Two additional roles:</a:t>
            </a:r>
            <a:r>
              <a:rPr lang="en-IN" baseline="0" dirty="0" smtClean="0"/>
              <a:t> Antigen presentation – (role in adaptive immunity)</a:t>
            </a:r>
          </a:p>
          <a:p>
            <a:r>
              <a:rPr lang="en-IN" baseline="0" dirty="0" smtClean="0"/>
              <a:t>Triggers an inflammatory </a:t>
            </a:r>
            <a:r>
              <a:rPr lang="en-IN" baseline="0" dirty="0" err="1" smtClean="0"/>
              <a:t>repsonse</a:t>
            </a:r>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22</a:t>
            </a:fld>
            <a:endParaRPr lang="en-I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smtClean="0"/>
              <a:t>Two additional roles:</a:t>
            </a:r>
            <a:r>
              <a:rPr lang="en-IN" baseline="0" dirty="0" smtClean="0"/>
              <a:t> Antigen presentation – (role in adaptive immunity)</a:t>
            </a:r>
          </a:p>
          <a:p>
            <a:r>
              <a:rPr lang="en-IN" baseline="0" dirty="0" smtClean="0"/>
              <a:t>Triggers an inflammatory </a:t>
            </a:r>
            <a:r>
              <a:rPr lang="en-IN" baseline="0" dirty="0" err="1" smtClean="0"/>
              <a:t>repsonse</a:t>
            </a:r>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23</a:t>
            </a:fld>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smtClean="0"/>
              <a:t>Two additional roles:</a:t>
            </a:r>
            <a:r>
              <a:rPr lang="en-IN" baseline="0" dirty="0" smtClean="0"/>
              <a:t> Antigen presentation – (role in adaptive immunity)</a:t>
            </a:r>
          </a:p>
          <a:p>
            <a:r>
              <a:rPr lang="en-IN" baseline="0" smtClean="0"/>
              <a:t>Triggers an </a:t>
            </a:r>
            <a:r>
              <a:rPr lang="en-IN" baseline="0" dirty="0" smtClean="0"/>
              <a:t>inflammatory </a:t>
            </a:r>
            <a:r>
              <a:rPr lang="en-IN" baseline="0" dirty="0" err="1" smtClean="0"/>
              <a:t>repsonse</a:t>
            </a:r>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24</a:t>
            </a:fld>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b="0" i="0" kern="1200" dirty="0" smtClean="0">
                <a:solidFill>
                  <a:schemeClr val="tx1"/>
                </a:solidFill>
                <a:latin typeface="+mn-lt"/>
                <a:ea typeface="+mn-ea"/>
                <a:cs typeface="+mn-cs"/>
              </a:rPr>
              <a:t>Increased number of adipose tissue macrophages correlates with increased adipose tissue production of </a:t>
            </a:r>
            <a:r>
              <a:rPr lang="en-IN" sz="1200" b="0" i="0" kern="1200" dirty="0" err="1" smtClean="0">
                <a:solidFill>
                  <a:schemeClr val="tx1"/>
                </a:solidFill>
                <a:latin typeface="+mn-lt"/>
                <a:ea typeface="+mn-ea"/>
                <a:cs typeface="+mn-cs"/>
              </a:rPr>
              <a:t>proinflammatory</a:t>
            </a:r>
            <a:r>
              <a:rPr lang="en-IN" sz="1200" b="0" i="0" kern="1200" dirty="0" smtClean="0">
                <a:solidFill>
                  <a:schemeClr val="tx1"/>
                </a:solidFill>
                <a:latin typeface="+mn-lt"/>
                <a:ea typeface="+mn-ea"/>
                <a:cs typeface="+mn-cs"/>
              </a:rPr>
              <a:t> molecules.</a:t>
            </a:r>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26</a:t>
            </a:fld>
            <a:endParaRPr lang="en-I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b="0" i="0" kern="1200" dirty="0" smtClean="0">
                <a:solidFill>
                  <a:schemeClr val="tx1"/>
                </a:solidFill>
                <a:latin typeface="+mn-lt"/>
                <a:ea typeface="+mn-ea"/>
                <a:cs typeface="+mn-cs"/>
              </a:rPr>
              <a:t>are defined as large granular lymphocytes (LGL) </a:t>
            </a:r>
            <a:endParaRPr lang="en-IN" dirty="0" smtClean="0"/>
          </a:p>
          <a:p>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27</a:t>
            </a:fld>
            <a:endParaRPr lang="en-I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29</a:t>
            </a:fld>
            <a:endParaRPr lang="en-I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35</a:t>
            </a:fld>
            <a:endParaRPr lang="en-I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p>
            <a:pPr>
              <a:defRPr/>
            </a:pPr>
            <a:fld id="{0F6DF143-88ED-44C6-88B2-5B3514D7985D}" type="slidenum">
              <a:rPr lang="en-US" smtClean="0"/>
              <a:pPr>
                <a:defRPr/>
              </a:pPr>
              <a:t>42</a:t>
            </a:fld>
            <a:endParaRPr lang="en-US" smtClean="0"/>
          </a:p>
        </p:txBody>
      </p:sp>
      <p:sp>
        <p:nvSpPr>
          <p:cNvPr id="280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058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IN"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p>
            <a:pPr>
              <a:defRPr/>
            </a:pPr>
            <a:fld id="{7AF72785-A162-40E3-A47C-58339EC0E01B}" type="slidenum">
              <a:rPr lang="en-US" smtClean="0"/>
              <a:pPr>
                <a:defRPr/>
              </a:pPr>
              <a:t>43</a:t>
            </a:fld>
            <a:endParaRPr lang="en-US" smtClean="0"/>
          </a:p>
        </p:txBody>
      </p:sp>
      <p:sp>
        <p:nvSpPr>
          <p:cNvPr id="281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160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IN"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p:txBody>
          <a:bodyPr/>
          <a:lstStyle/>
          <a:p>
            <a:pPr>
              <a:defRPr/>
            </a:pPr>
            <a:fld id="{F6331BC5-C758-4C1A-B4B6-F0C58EA4708A}" type="slidenum">
              <a:rPr lang="en-US" smtClean="0"/>
              <a:pPr>
                <a:defRPr/>
              </a:pPr>
              <a:t>44</a:t>
            </a:fld>
            <a:endParaRPr lang="en-US" smtClean="0"/>
          </a:p>
        </p:txBody>
      </p:sp>
      <p:sp>
        <p:nvSpPr>
          <p:cNvPr id="2826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262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IN"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p:txBody>
          <a:bodyPr/>
          <a:lstStyle/>
          <a:p>
            <a:pPr>
              <a:defRPr/>
            </a:pPr>
            <a:fld id="{8F86F22C-77FE-4A72-A8D8-D5B251D012B3}" type="slidenum">
              <a:rPr lang="en-US" smtClean="0"/>
              <a:pPr>
                <a:defRPr/>
              </a:pPr>
              <a:t>45</a:t>
            </a:fld>
            <a:endParaRPr lang="en-US" smtClean="0"/>
          </a:p>
        </p:txBody>
      </p:sp>
      <p:sp>
        <p:nvSpPr>
          <p:cNvPr id="2836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365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IN"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46</a:t>
            </a:fld>
            <a:endParaRPr lang="en-I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sz="1200" dirty="0" smtClean="0"/>
          </a:p>
        </p:txBody>
      </p:sp>
      <p:sp>
        <p:nvSpPr>
          <p:cNvPr id="4" name="Slide Number Placeholder 3"/>
          <p:cNvSpPr>
            <a:spLocks noGrp="1"/>
          </p:cNvSpPr>
          <p:nvPr>
            <p:ph type="sldNum" sz="quarter" idx="10"/>
          </p:nvPr>
        </p:nvSpPr>
        <p:spPr/>
        <p:txBody>
          <a:bodyPr/>
          <a:lstStyle/>
          <a:p>
            <a:fld id="{82EFAB97-BEDC-42A1-A309-4AB4522F1C58}" type="slidenum">
              <a:rPr lang="en-IN" smtClean="0"/>
              <a:pPr/>
              <a:t>49</a:t>
            </a:fld>
            <a:endParaRPr lang="en-I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smtClean="0"/>
              <a:t>C` recognizes</a:t>
            </a:r>
            <a:r>
              <a:rPr lang="en-IN" baseline="0" dirty="0" smtClean="0"/>
              <a:t> PAMPs on microbes and binds to them......</a:t>
            </a:r>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50</a:t>
            </a:fld>
            <a:endParaRPr lang="en-I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sz="1200" dirty="0" smtClean="0"/>
          </a:p>
        </p:txBody>
      </p:sp>
      <p:sp>
        <p:nvSpPr>
          <p:cNvPr id="4" name="Slide Number Placeholder 3"/>
          <p:cNvSpPr>
            <a:spLocks noGrp="1"/>
          </p:cNvSpPr>
          <p:nvPr>
            <p:ph type="sldNum" sz="quarter" idx="10"/>
          </p:nvPr>
        </p:nvSpPr>
        <p:spPr/>
        <p:txBody>
          <a:bodyPr/>
          <a:lstStyle/>
          <a:p>
            <a:fld id="{82EFAB97-BEDC-42A1-A309-4AB4522F1C58}" type="slidenum">
              <a:rPr lang="en-IN" smtClean="0"/>
              <a:pPr/>
              <a:t>51</a:t>
            </a:fld>
            <a:endParaRPr lang="en-I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b="1" i="0" kern="1200" dirty="0" smtClean="0">
                <a:solidFill>
                  <a:schemeClr val="tx1"/>
                </a:solidFill>
                <a:latin typeface="+mn-lt"/>
                <a:ea typeface="+mn-ea"/>
                <a:cs typeface="+mn-cs"/>
              </a:rPr>
              <a:t>Terminology</a:t>
            </a:r>
            <a:r>
              <a:rPr lang="en-IN" sz="1200" b="0" i="0" kern="1200" dirty="0" smtClean="0">
                <a:solidFill>
                  <a:schemeClr val="tx1"/>
                </a:solidFill>
                <a:latin typeface="+mn-lt"/>
                <a:ea typeface="+mn-ea"/>
                <a:cs typeface="+mn-cs"/>
              </a:rPr>
              <a:t>: Blood clotting is also called </a:t>
            </a:r>
            <a:r>
              <a:rPr lang="en-IN" sz="1200" b="1" i="0" kern="1200" dirty="0" smtClean="0">
                <a:solidFill>
                  <a:schemeClr val="tx1"/>
                </a:solidFill>
                <a:latin typeface="+mn-lt"/>
                <a:ea typeface="+mn-ea"/>
                <a:cs typeface="+mn-cs"/>
              </a:rPr>
              <a:t>coagulation</a:t>
            </a:r>
            <a:r>
              <a:rPr lang="en-IN" sz="1200" b="0" i="0" kern="1200" dirty="0" smtClean="0">
                <a:solidFill>
                  <a:schemeClr val="tx1"/>
                </a:solidFill>
                <a:latin typeface="+mn-lt"/>
                <a:ea typeface="+mn-ea"/>
                <a:cs typeface="+mn-cs"/>
              </a:rPr>
              <a:t>. </a:t>
            </a:r>
            <a:r>
              <a:rPr lang="en-IN" sz="1200" b="1" i="0" kern="1200" dirty="0" err="1" smtClean="0">
                <a:solidFill>
                  <a:schemeClr val="tx1"/>
                </a:solidFill>
                <a:latin typeface="+mn-lt"/>
                <a:ea typeface="+mn-ea"/>
                <a:cs typeface="+mn-cs"/>
              </a:rPr>
              <a:t>Hemostasis</a:t>
            </a:r>
            <a:r>
              <a:rPr lang="en-IN" sz="1200" b="0" i="0" kern="1200" dirty="0" smtClean="0">
                <a:solidFill>
                  <a:schemeClr val="tx1"/>
                </a:solidFill>
                <a:latin typeface="+mn-lt"/>
                <a:ea typeface="+mn-ea"/>
                <a:cs typeface="+mn-cs"/>
              </a:rPr>
              <a:t> is a word for the process where a blood clot forms.</a:t>
            </a:r>
            <a:r>
              <a:rPr lang="en-IN" dirty="0" smtClean="0"/>
              <a:t/>
            </a:r>
            <a:br>
              <a:rPr lang="en-IN" dirty="0" smtClean="0"/>
            </a:br>
            <a:r>
              <a:rPr lang="en-IN" dirty="0" smtClean="0"/>
              <a:t/>
            </a:r>
            <a:br>
              <a:rPr lang="en-IN" dirty="0" smtClean="0"/>
            </a:br>
            <a:r>
              <a:rPr lang="en-IN" sz="1200" b="0" i="0" kern="1200" dirty="0" smtClean="0">
                <a:solidFill>
                  <a:schemeClr val="tx1"/>
                </a:solidFill>
                <a:latin typeface="+mn-lt"/>
                <a:ea typeface="+mn-ea"/>
                <a:cs typeface="+mn-cs"/>
              </a:rPr>
              <a:t>Blood clots form to stop excess blood leaking from your body after you break or cut the surface of your skin. If a blood vessel (a capillary, vein or artery) is damaged (internally or by external injury like a cut) bleeding occurs until a clot forms. Once the site of injury has healed, the blood clot will naturally dissolve. If no blood clot forms it is called a </a:t>
            </a:r>
            <a:r>
              <a:rPr lang="en-IN" sz="1200" b="0" i="0" kern="1200" dirty="0" err="1" smtClean="0">
                <a:solidFill>
                  <a:schemeClr val="tx1"/>
                </a:solidFill>
                <a:latin typeface="+mn-lt"/>
                <a:ea typeface="+mn-ea"/>
                <a:cs typeface="+mn-cs"/>
              </a:rPr>
              <a:t>hemorrhage</a:t>
            </a:r>
            <a:r>
              <a:rPr lang="en-IN" sz="1200" b="0" i="0" kern="1200" dirty="0" smtClean="0">
                <a:solidFill>
                  <a:schemeClr val="tx1"/>
                </a:solidFill>
                <a:latin typeface="+mn-lt"/>
                <a:ea typeface="+mn-ea"/>
                <a:cs typeface="+mn-cs"/>
              </a:rPr>
              <a:t>. A </a:t>
            </a:r>
            <a:r>
              <a:rPr lang="en-IN" sz="1200" b="0" i="0" kern="1200" dirty="0" err="1" smtClean="0">
                <a:solidFill>
                  <a:schemeClr val="tx1"/>
                </a:solidFill>
                <a:latin typeface="+mn-lt"/>
                <a:ea typeface="+mn-ea"/>
                <a:cs typeface="+mn-cs"/>
              </a:rPr>
              <a:t>hemorrhage</a:t>
            </a:r>
            <a:r>
              <a:rPr lang="en-IN" sz="1200" b="0" i="0" kern="1200" dirty="0" smtClean="0">
                <a:solidFill>
                  <a:schemeClr val="tx1"/>
                </a:solidFill>
                <a:latin typeface="+mn-lt"/>
                <a:ea typeface="+mn-ea"/>
                <a:cs typeface="+mn-cs"/>
              </a:rPr>
              <a:t> is uncontrolled bleeding and can be highly dangerous. </a:t>
            </a:r>
            <a:r>
              <a:rPr lang="en-IN" sz="1200" b="0" i="0" kern="1200" dirty="0" err="1" smtClean="0">
                <a:solidFill>
                  <a:schemeClr val="tx1"/>
                </a:solidFill>
                <a:latin typeface="+mn-lt"/>
                <a:ea typeface="+mn-ea"/>
                <a:cs typeface="+mn-cs"/>
              </a:rPr>
              <a:t>Hemophiliacs</a:t>
            </a:r>
            <a:r>
              <a:rPr lang="en-IN" sz="1200" b="0" i="0" kern="1200" dirty="0" smtClean="0">
                <a:solidFill>
                  <a:schemeClr val="tx1"/>
                </a:solidFill>
                <a:latin typeface="+mn-lt"/>
                <a:ea typeface="+mn-ea"/>
                <a:cs typeface="+mn-cs"/>
              </a:rPr>
              <a:t> are people with a blood disorder where there blood does not clot. A small injury can lead to uncontrolled bleeding. In the 1960s, before treatment became available, the life expectancy of someone with </a:t>
            </a:r>
            <a:r>
              <a:rPr lang="en-IN" sz="1200" b="0" i="0" kern="1200" dirty="0" err="1" smtClean="0">
                <a:solidFill>
                  <a:schemeClr val="tx1"/>
                </a:solidFill>
                <a:latin typeface="+mn-lt"/>
                <a:ea typeface="+mn-ea"/>
                <a:cs typeface="+mn-cs"/>
              </a:rPr>
              <a:t>hemophilia</a:t>
            </a:r>
            <a:r>
              <a:rPr lang="en-IN" sz="1200" b="0" i="0" kern="1200" dirty="0" smtClean="0">
                <a:solidFill>
                  <a:schemeClr val="tx1"/>
                </a:solidFill>
                <a:latin typeface="+mn-lt"/>
                <a:ea typeface="+mn-ea"/>
                <a:cs typeface="+mn-cs"/>
              </a:rPr>
              <a:t> was just 11 years. Today fortunately, with regular infusions of clotting medications, most can expect to live a relatively normal life expectancy.</a:t>
            </a:r>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54</a:t>
            </a:fld>
            <a:endParaRPr lang="en-I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err="1" smtClean="0"/>
              <a:t>Antithrombin</a:t>
            </a:r>
            <a:r>
              <a:rPr lang="en-IN" dirty="0" smtClean="0"/>
              <a:t>,</a:t>
            </a:r>
            <a:r>
              <a:rPr lang="en-IN" baseline="0" dirty="0" smtClean="0"/>
              <a:t> protein C and protein S are anticoagulants.</a:t>
            </a:r>
          </a:p>
          <a:p>
            <a:r>
              <a:rPr lang="en-IN" baseline="0" dirty="0" smtClean="0"/>
              <a:t>Other functions of coagulation proteins – by cross-talk......</a:t>
            </a:r>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56</a:t>
            </a:fld>
            <a:endParaRPr lang="en-I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57</a:t>
            </a:fld>
            <a:endParaRPr lang="en-I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smtClean="0"/>
              <a:t>Heat</a:t>
            </a:r>
            <a:r>
              <a:rPr lang="en-IN" baseline="0" dirty="0" smtClean="0"/>
              <a:t> – increases metabolic rate – leads to fever</a:t>
            </a:r>
          </a:p>
          <a:p>
            <a:r>
              <a:rPr lang="en-IN" baseline="0" dirty="0" smtClean="0"/>
              <a:t>Compression of nerve endings due to swelling leads to pain</a:t>
            </a:r>
          </a:p>
          <a:p>
            <a:r>
              <a:rPr lang="en-IN" baseline="0" dirty="0" smtClean="0"/>
              <a:t>Temp loss of function – </a:t>
            </a:r>
            <a:r>
              <a:rPr lang="en-IN" baseline="0" dirty="0" err="1" smtClean="0"/>
              <a:t>eg</a:t>
            </a:r>
            <a:r>
              <a:rPr lang="en-IN" baseline="0" dirty="0" smtClean="0"/>
              <a:t>. Joint not usable due to inflammation</a:t>
            </a:r>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65</a:t>
            </a:fld>
            <a:endParaRPr lang="en-IN"/>
          </a:p>
        </p:txBody>
      </p:sp>
    </p:spTree>
    <p:extLst>
      <p:ext uri="{BB962C8B-B14F-4D97-AF65-F5344CB8AC3E}">
        <p14:creationId xmlns="" xmlns:p14="http://schemas.microsoft.com/office/powerpoint/2010/main" val="41510224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smtClean="0"/>
              <a:t>Same is true for many components of the immune system – several of them may have </a:t>
            </a:r>
            <a:r>
              <a:rPr lang="en-IN" dirty="0" err="1" smtClean="0"/>
              <a:t>undersired</a:t>
            </a:r>
            <a:r>
              <a:rPr lang="en-IN" baseline="0" dirty="0" smtClean="0"/>
              <a:t> effects.....</a:t>
            </a:r>
            <a:endParaRPr lang="en-IN" dirty="0"/>
          </a:p>
        </p:txBody>
      </p:sp>
      <p:sp>
        <p:nvSpPr>
          <p:cNvPr id="4" name="Slide Number Placeholder 3"/>
          <p:cNvSpPr>
            <a:spLocks noGrp="1"/>
          </p:cNvSpPr>
          <p:nvPr>
            <p:ph type="sldNum" sz="quarter" idx="10"/>
          </p:nvPr>
        </p:nvSpPr>
        <p:spPr/>
        <p:txBody>
          <a:bodyPr/>
          <a:lstStyle/>
          <a:p>
            <a:fld id="{82EFAB97-BEDC-42A1-A309-4AB4522F1C58}" type="slidenum">
              <a:rPr lang="en-IN" smtClean="0"/>
              <a:pPr/>
              <a:t>69</a:t>
            </a:fld>
            <a:endParaRPr lang="en-IN"/>
          </a:p>
        </p:txBody>
      </p:sp>
    </p:spTree>
    <p:extLst>
      <p:ext uri="{BB962C8B-B14F-4D97-AF65-F5344CB8AC3E}">
        <p14:creationId xmlns="" xmlns:p14="http://schemas.microsoft.com/office/powerpoint/2010/main" val="850147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Reactive oxygen species</a:t>
            </a:r>
            <a:r>
              <a:rPr lang="en-US" sz="1200" b="0"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ROS</a:t>
            </a:r>
            <a:r>
              <a:rPr lang="en-US" sz="1200" b="0" i="0" kern="1200" dirty="0" smtClean="0">
                <a:solidFill>
                  <a:schemeClr val="tx1"/>
                </a:solidFill>
                <a:effectLst/>
                <a:latin typeface="+mn-lt"/>
                <a:ea typeface="+mn-ea"/>
                <a:cs typeface="+mn-cs"/>
              </a:rPr>
              <a:t>) are </a:t>
            </a:r>
            <a:r>
              <a:rPr lang="en-US" sz="1200" b="0" i="0" kern="1200" dirty="0" err="1" smtClean="0">
                <a:solidFill>
                  <a:schemeClr val="tx1"/>
                </a:solidFill>
                <a:effectLst/>
                <a:latin typeface="+mn-lt"/>
                <a:ea typeface="+mn-ea"/>
                <a:cs typeface="+mn-cs"/>
              </a:rPr>
              <a:t>chemically</a:t>
            </a:r>
            <a:r>
              <a:rPr lang="en-US" sz="1200" b="1" i="0" kern="1200" dirty="0" err="1" smtClean="0">
                <a:solidFill>
                  <a:schemeClr val="tx1"/>
                </a:solidFill>
                <a:effectLst/>
                <a:latin typeface="+mn-lt"/>
                <a:ea typeface="+mn-ea"/>
                <a:cs typeface="+mn-cs"/>
              </a:rPr>
              <a:t>reactive</a:t>
            </a:r>
            <a:r>
              <a:rPr lang="en-US" sz="1200" b="0" i="0" kern="1200" dirty="0" smtClean="0">
                <a:solidFill>
                  <a:schemeClr val="tx1"/>
                </a:solidFill>
                <a:effectLst/>
                <a:latin typeface="+mn-lt"/>
                <a:ea typeface="+mn-ea"/>
                <a:cs typeface="+mn-cs"/>
              </a:rPr>
              <a:t> molecules containing oxygen. Examples include peroxides. superoxide, hydroxyl radical,</a:t>
            </a:r>
          </a:p>
          <a:p>
            <a:r>
              <a:rPr lang="en-US" sz="1200" b="0" i="0" kern="1200" dirty="0" smtClean="0">
                <a:solidFill>
                  <a:schemeClr val="tx1"/>
                </a:solidFill>
                <a:effectLst/>
                <a:latin typeface="+mn-lt"/>
                <a:ea typeface="+mn-ea"/>
                <a:cs typeface="+mn-cs"/>
              </a:rPr>
              <a:t> Since these calcium regulatory proteins are also preferentially oxidized or nitrated under in vitro conditions, these results suggest an enhanced sensitivity of these critical calcium regulatory proteins, which modulate signal transduction processes and intracellular energy metabolism, to conditions of oxidative stress. Thus, the selective oxidation of critical signal transduction proteins probably represents a regulatory mechanism that functions to minimize the generation of ROS through respiratory control mechanisms. The reduction of the rate of ROS generation, in turn, will promote cellular survival under conditions of oxidative stress, when reactive oxygen and nitrogen species overwhelm cellular antioxidant defense systems, by minimizing the non-selective oxidation of a range of biomolecules. Since protein aggregation occurs if protein repair and </a:t>
            </a:r>
            <a:r>
              <a:rPr lang="en-US" sz="1200" b="0" i="0" kern="1200" dirty="0" err="1" smtClean="0">
                <a:solidFill>
                  <a:schemeClr val="tx1"/>
                </a:solidFill>
                <a:effectLst/>
                <a:latin typeface="+mn-lt"/>
                <a:ea typeface="+mn-ea"/>
                <a:cs typeface="+mn-cs"/>
              </a:rPr>
              <a:t>degradative</a:t>
            </a:r>
            <a:r>
              <a:rPr lang="en-US" sz="1200" b="0" i="0" kern="1200" dirty="0" smtClean="0">
                <a:solidFill>
                  <a:schemeClr val="tx1"/>
                </a:solidFill>
                <a:effectLst/>
                <a:latin typeface="+mn-lt"/>
                <a:ea typeface="+mn-ea"/>
                <a:cs typeface="+mn-cs"/>
              </a:rPr>
              <a:t> systems are unable to act upon oxidized proteins and restore cellular function, the reduction of the oxidative load on the cell by the down-regulation of the electron transport chain functions to minimize protein aggregation.  OXIDATIVE</a:t>
            </a:r>
            <a:r>
              <a:rPr lang="en-US" sz="1200" b="0" i="0" kern="1200" baseline="0" dirty="0" smtClean="0">
                <a:solidFill>
                  <a:schemeClr val="tx1"/>
                </a:solidFill>
                <a:effectLst/>
                <a:latin typeface="+mn-lt"/>
                <a:ea typeface="+mn-ea"/>
                <a:cs typeface="+mn-cs"/>
              </a:rPr>
              <a:t> damage to cellular proteins</a:t>
            </a:r>
            <a:endParaRPr lang="en-US" dirty="0"/>
          </a:p>
        </p:txBody>
      </p:sp>
      <p:sp>
        <p:nvSpPr>
          <p:cNvPr id="4" name="Slide Number Placeholder 3"/>
          <p:cNvSpPr>
            <a:spLocks noGrp="1"/>
          </p:cNvSpPr>
          <p:nvPr>
            <p:ph type="sldNum" sz="quarter" idx="10"/>
          </p:nvPr>
        </p:nvSpPr>
        <p:spPr/>
        <p:txBody>
          <a:bodyPr/>
          <a:lstStyle/>
          <a:p>
            <a:fld id="{E288AFE1-9B2D-49B3-9ED1-7141F5AA57D6}" type="slidenum">
              <a:rPr lang="en-IN" smtClean="0"/>
              <a:pPr/>
              <a:t>72</a:t>
            </a:fld>
            <a:endParaRPr lang="en-IN"/>
          </a:p>
        </p:txBody>
      </p:sp>
    </p:spTree>
    <p:extLst>
      <p:ext uri="{BB962C8B-B14F-4D97-AF65-F5344CB8AC3E}">
        <p14:creationId xmlns="" xmlns:p14="http://schemas.microsoft.com/office/powerpoint/2010/main" val="31375951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8-hydroxyl guanine – oxidative DNA</a:t>
            </a:r>
            <a:r>
              <a:rPr lang="en-US" baseline="0" dirty="0" smtClean="0"/>
              <a:t> damage – more mutable</a:t>
            </a:r>
            <a:endParaRPr lang="en-US" dirty="0"/>
          </a:p>
        </p:txBody>
      </p:sp>
      <p:sp>
        <p:nvSpPr>
          <p:cNvPr id="4" name="Slide Number Placeholder 3"/>
          <p:cNvSpPr>
            <a:spLocks noGrp="1"/>
          </p:cNvSpPr>
          <p:nvPr>
            <p:ph type="sldNum" sz="quarter" idx="10"/>
          </p:nvPr>
        </p:nvSpPr>
        <p:spPr/>
        <p:txBody>
          <a:bodyPr/>
          <a:lstStyle/>
          <a:p>
            <a:fld id="{E288AFE1-9B2D-49B3-9ED1-7141F5AA57D6}" type="slidenum">
              <a:rPr lang="en-IN" smtClean="0"/>
              <a:pPr/>
              <a:t>73</a:t>
            </a:fld>
            <a:endParaRPr lang="en-IN"/>
          </a:p>
        </p:txBody>
      </p:sp>
    </p:spTree>
    <p:extLst>
      <p:ext uri="{BB962C8B-B14F-4D97-AF65-F5344CB8AC3E}">
        <p14:creationId xmlns="" xmlns:p14="http://schemas.microsoft.com/office/powerpoint/2010/main" val="30392798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sz="1200" b="1" dirty="0" smtClean="0">
                <a:latin typeface="Arial" charset="0"/>
              </a:rPr>
              <a:t>Antigen: </a:t>
            </a:r>
            <a:r>
              <a:rPr lang="en-US" sz="1200" dirty="0" smtClean="0">
                <a:latin typeface="Arial" charset="0"/>
              </a:rPr>
              <a:t>any substance that binds to an antibody (or a T-cell receptor) – But </a:t>
            </a:r>
            <a:r>
              <a:rPr lang="en-US" sz="1200" b="1" dirty="0" smtClean="0">
                <a:latin typeface="Arial" charset="0"/>
              </a:rPr>
              <a:t>some antigens </a:t>
            </a:r>
            <a:r>
              <a:rPr lang="en-US" sz="1200" dirty="0" smtClean="0">
                <a:latin typeface="Arial" charset="0"/>
              </a:rPr>
              <a:t>cannot elicit an immune response. </a:t>
            </a:r>
          </a:p>
          <a:p>
            <a:pPr>
              <a:buFontTx/>
              <a:buChar char="•"/>
            </a:pPr>
            <a:endParaRPr lang="en-US" sz="1200" dirty="0" smtClean="0">
              <a:latin typeface="Arial" charset="0"/>
            </a:endParaRPr>
          </a:p>
          <a:p>
            <a:pPr>
              <a:buFontTx/>
              <a:buChar char="•"/>
            </a:pPr>
            <a:r>
              <a:rPr lang="en-US" sz="1200" dirty="0" smtClean="0">
                <a:latin typeface="Arial" charset="0"/>
              </a:rPr>
              <a:t>All </a:t>
            </a:r>
            <a:r>
              <a:rPr lang="en-US" sz="1200" dirty="0" err="1" smtClean="0">
                <a:latin typeface="Arial" charset="0"/>
              </a:rPr>
              <a:t>immunogens</a:t>
            </a:r>
            <a:r>
              <a:rPr lang="en-US" sz="1200" dirty="0" smtClean="0">
                <a:latin typeface="Arial" charset="0"/>
              </a:rPr>
              <a:t> are antigens but not all antigens are </a:t>
            </a:r>
            <a:r>
              <a:rPr lang="en-US" sz="1200" dirty="0" err="1" smtClean="0">
                <a:latin typeface="Arial" charset="0"/>
              </a:rPr>
              <a:t>immunogens</a:t>
            </a:r>
            <a:endParaRPr lang="en-US" sz="1200" dirty="0" smtClean="0">
              <a:latin typeface="Arial" charset="0"/>
            </a:endParaRPr>
          </a:p>
          <a:p>
            <a:endParaRPr lang="en-IN" dirty="0"/>
          </a:p>
        </p:txBody>
      </p:sp>
      <p:sp>
        <p:nvSpPr>
          <p:cNvPr id="4" name="Slide Number Placeholder 3"/>
          <p:cNvSpPr>
            <a:spLocks noGrp="1"/>
          </p:cNvSpPr>
          <p:nvPr>
            <p:ph type="sldNum" sz="quarter" idx="10"/>
          </p:nvPr>
        </p:nvSpPr>
        <p:spPr/>
        <p:txBody>
          <a:bodyPr/>
          <a:lstStyle/>
          <a:p>
            <a:fld id="{E288AFE1-9B2D-49B3-9ED1-7141F5AA57D6}" type="slidenum">
              <a:rPr lang="en-IN" smtClean="0"/>
              <a:pPr/>
              <a:t>75</a:t>
            </a:fld>
            <a:endParaRPr lang="en-IN"/>
          </a:p>
        </p:txBody>
      </p:sp>
    </p:spTree>
    <p:extLst>
      <p:ext uri="{BB962C8B-B14F-4D97-AF65-F5344CB8AC3E}">
        <p14:creationId xmlns="" xmlns:p14="http://schemas.microsoft.com/office/powerpoint/2010/main" val="5215931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Most </a:t>
            </a:r>
            <a:r>
              <a:rPr lang="en-US" sz="1200" dirty="0" err="1" smtClean="0"/>
              <a:t>immunogens</a:t>
            </a:r>
            <a:r>
              <a:rPr lang="en-US" sz="1200" dirty="0" smtClean="0"/>
              <a:t> are </a:t>
            </a:r>
            <a:r>
              <a:rPr lang="en-US" sz="1200" dirty="0" smtClean="0">
                <a:sym typeface="Symbol" pitchFamily="18" charset="2"/>
              </a:rPr>
              <a:t> 100,000 </a:t>
            </a:r>
            <a:r>
              <a:rPr lang="en-US" sz="1200" dirty="0" err="1" smtClean="0">
                <a:sym typeface="Symbol" pitchFamily="18" charset="2"/>
              </a:rPr>
              <a:t>daltons</a:t>
            </a:r>
            <a:r>
              <a:rPr lang="en-US" sz="1200" dirty="0" smtClean="0">
                <a:sym typeface="Symbol" pitchFamily="18" charset="2"/>
              </a:rPr>
              <a:t> (</a:t>
            </a:r>
            <a:r>
              <a:rPr lang="en-US" sz="1200" dirty="0" err="1" smtClean="0">
                <a:sym typeface="Symbol" pitchFamily="18" charset="2"/>
              </a:rPr>
              <a:t>Da</a:t>
            </a:r>
            <a:r>
              <a:rPr lang="en-US" sz="1200" dirty="0" smtClean="0">
                <a:sym typeface="Symbol" pitchFamily="18" charset="2"/>
              </a:rPr>
              <a:t>)</a:t>
            </a:r>
          </a:p>
          <a:p>
            <a:r>
              <a:rPr lang="en-US" sz="1200" dirty="0" smtClean="0">
                <a:sym typeface="Symbol" pitchFamily="18" charset="2"/>
              </a:rPr>
              <a:t>Most molecules </a:t>
            </a:r>
            <a:r>
              <a:rPr lang="en-US" sz="1200" dirty="0" smtClean="0">
                <a:cs typeface="Times New Roman" pitchFamily="18" charset="0"/>
                <a:sym typeface="Symbol" pitchFamily="18" charset="2"/>
              </a:rPr>
              <a:t>&lt; 5-10,000 are poor ones</a:t>
            </a:r>
            <a:endParaRPr lang="en-US" sz="1200" dirty="0" smtClean="0"/>
          </a:p>
          <a:p>
            <a:endParaRPr lang="en-IN" dirty="0"/>
          </a:p>
        </p:txBody>
      </p:sp>
      <p:sp>
        <p:nvSpPr>
          <p:cNvPr id="4" name="Slide Number Placeholder 3"/>
          <p:cNvSpPr>
            <a:spLocks noGrp="1"/>
          </p:cNvSpPr>
          <p:nvPr>
            <p:ph type="sldNum" sz="quarter" idx="10"/>
          </p:nvPr>
        </p:nvSpPr>
        <p:spPr/>
        <p:txBody>
          <a:bodyPr/>
          <a:lstStyle/>
          <a:p>
            <a:fld id="{E288AFE1-9B2D-49B3-9ED1-7141F5AA57D6}" type="slidenum">
              <a:rPr lang="en-IN" smtClean="0"/>
              <a:pPr/>
              <a:t>80</a:t>
            </a:fld>
            <a:endParaRPr lang="en-IN"/>
          </a:p>
        </p:txBody>
      </p:sp>
    </p:spTree>
    <p:extLst>
      <p:ext uri="{BB962C8B-B14F-4D97-AF65-F5344CB8AC3E}">
        <p14:creationId xmlns="" xmlns:p14="http://schemas.microsoft.com/office/powerpoint/2010/main" val="15001496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smtClean="0"/>
              <a:t>Same virus – one dies other recovers</a:t>
            </a:r>
            <a:r>
              <a:rPr lang="en-IN" baseline="0" dirty="0" smtClean="0"/>
              <a:t> in 2 days</a:t>
            </a:r>
          </a:p>
          <a:p>
            <a:r>
              <a:rPr lang="en-IN" baseline="0" dirty="0" smtClean="0"/>
              <a:t>Dengue virus – </a:t>
            </a:r>
          </a:p>
          <a:p>
            <a:r>
              <a:rPr lang="en-IN" baseline="0" dirty="0" smtClean="0"/>
              <a:t>Genetics ; MHC differences</a:t>
            </a:r>
          </a:p>
          <a:p>
            <a:r>
              <a:rPr lang="en-IN" baseline="0" dirty="0" smtClean="0"/>
              <a:t>Age – too young and too old are more susceptible </a:t>
            </a:r>
            <a:endParaRPr lang="en-IN" dirty="0"/>
          </a:p>
        </p:txBody>
      </p:sp>
      <p:sp>
        <p:nvSpPr>
          <p:cNvPr id="4" name="Slide Number Placeholder 3"/>
          <p:cNvSpPr>
            <a:spLocks noGrp="1"/>
          </p:cNvSpPr>
          <p:nvPr>
            <p:ph type="sldNum" sz="quarter" idx="10"/>
          </p:nvPr>
        </p:nvSpPr>
        <p:spPr/>
        <p:txBody>
          <a:bodyPr/>
          <a:lstStyle/>
          <a:p>
            <a:fld id="{E288AFE1-9B2D-49B3-9ED1-7141F5AA57D6}" type="slidenum">
              <a:rPr lang="en-IN" smtClean="0"/>
              <a:pPr/>
              <a:t>81</a:t>
            </a:fld>
            <a:endParaRPr lang="en-IN"/>
          </a:p>
        </p:txBody>
      </p:sp>
    </p:spTree>
    <p:extLst>
      <p:ext uri="{BB962C8B-B14F-4D97-AF65-F5344CB8AC3E}">
        <p14:creationId xmlns="" xmlns:p14="http://schemas.microsoft.com/office/powerpoint/2010/main" val="710558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smtClean="0"/>
              <a:t>Rhesus</a:t>
            </a:r>
          </a:p>
          <a:p>
            <a:r>
              <a:rPr lang="en-US" sz="1200" b="1" dirty="0" err="1" smtClean="0">
                <a:solidFill>
                  <a:srgbClr val="FF00FF"/>
                </a:solidFill>
              </a:rPr>
              <a:t>Alloantigens</a:t>
            </a:r>
            <a:r>
              <a:rPr lang="en-US" sz="1200" b="1" dirty="0" smtClean="0">
                <a:solidFill>
                  <a:srgbClr val="FF00FF"/>
                </a:solidFill>
              </a:rPr>
              <a:t> are same as </a:t>
            </a:r>
            <a:r>
              <a:rPr lang="en-US" sz="1200" b="1" dirty="0" err="1" smtClean="0">
                <a:solidFill>
                  <a:srgbClr val="FF00FF"/>
                </a:solidFill>
              </a:rPr>
              <a:t>isoantigens</a:t>
            </a:r>
            <a:endParaRPr lang="en-IN" dirty="0"/>
          </a:p>
        </p:txBody>
      </p:sp>
      <p:sp>
        <p:nvSpPr>
          <p:cNvPr id="4" name="Slide Number Placeholder 3"/>
          <p:cNvSpPr>
            <a:spLocks noGrp="1"/>
          </p:cNvSpPr>
          <p:nvPr>
            <p:ph type="sldNum" sz="quarter" idx="10"/>
          </p:nvPr>
        </p:nvSpPr>
        <p:spPr/>
        <p:txBody>
          <a:bodyPr/>
          <a:lstStyle/>
          <a:p>
            <a:fld id="{E288AFE1-9B2D-49B3-9ED1-7141F5AA57D6}" type="slidenum">
              <a:rPr lang="en-IN" smtClean="0"/>
              <a:pPr/>
              <a:t>82</a:t>
            </a:fld>
            <a:endParaRPr lang="en-IN"/>
          </a:p>
        </p:txBody>
      </p:sp>
    </p:spTree>
    <p:extLst>
      <p:ext uri="{BB962C8B-B14F-4D97-AF65-F5344CB8AC3E}">
        <p14:creationId xmlns="" xmlns:p14="http://schemas.microsoft.com/office/powerpoint/2010/main" val="16615321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Under ordinary conditions </a:t>
            </a:r>
            <a:r>
              <a:rPr lang="en-GB" sz="1200" dirty="0" smtClean="0">
                <a:solidFill>
                  <a:srgbClr val="9900FF"/>
                </a:solidFill>
              </a:rPr>
              <a:t>they do not come in contact with the immunizing systems</a:t>
            </a:r>
            <a:r>
              <a:rPr lang="en-GB" sz="1200" dirty="0" smtClean="0"/>
              <a:t> of the body, therefore antibodies are not produced against such cells and tissues. However, if these tissues are injured, then </a:t>
            </a:r>
            <a:r>
              <a:rPr lang="en-GB" sz="1200" dirty="0" err="1" smtClean="0"/>
              <a:t>autoantigens</a:t>
            </a:r>
            <a:r>
              <a:rPr lang="en-GB" sz="1200" dirty="0" smtClean="0"/>
              <a:t> may be absorbed, and may cause the production of antibodies which have a toxic effect on the corresponding cells.</a:t>
            </a:r>
            <a:r>
              <a:rPr lang="en-GB" sz="105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050" dirty="0" smtClean="0"/>
              <a:t>Triggers of</a:t>
            </a:r>
            <a:r>
              <a:rPr lang="en-GB" sz="1050" baseline="0" dirty="0" smtClean="0"/>
              <a:t> autoantibody production</a:t>
            </a:r>
            <a:endParaRPr lang="en-GB" sz="1050" dirty="0" smtClean="0"/>
          </a:p>
          <a:p>
            <a:endParaRPr lang="en-IN" dirty="0" smtClean="0"/>
          </a:p>
          <a:p>
            <a:pPr indent="363538">
              <a:buClr>
                <a:srgbClr val="D60093"/>
              </a:buClr>
              <a:buFont typeface="Wingdings" pitchFamily="2" charset="2"/>
              <a:buChar char="Ø"/>
            </a:pPr>
            <a:r>
              <a:rPr lang="en-GB" sz="1200" dirty="0" smtClean="0"/>
              <a:t>cooling, radiation, </a:t>
            </a:r>
          </a:p>
          <a:p>
            <a:pPr indent="363538">
              <a:buClr>
                <a:srgbClr val="D60093"/>
              </a:buClr>
              <a:buFont typeface="Wingdings" pitchFamily="2" charset="2"/>
              <a:buChar char="Ø"/>
            </a:pPr>
            <a:r>
              <a:rPr lang="en-GB" sz="1200" dirty="0" smtClean="0"/>
              <a:t>drugs (</a:t>
            </a:r>
            <a:r>
              <a:rPr lang="en-GB" sz="1200" dirty="0" err="1" smtClean="0"/>
              <a:t>amidopyrine</a:t>
            </a:r>
            <a:r>
              <a:rPr lang="en-GB" sz="1200" dirty="0" smtClean="0"/>
              <a:t>, sulphonamides, preparations of gold, etc.), </a:t>
            </a:r>
          </a:p>
          <a:p>
            <a:pPr indent="363538">
              <a:buClr>
                <a:srgbClr val="D60093"/>
              </a:buClr>
              <a:buFont typeface="Wingdings" pitchFamily="2" charset="2"/>
              <a:buChar char="Ø"/>
            </a:pPr>
            <a:r>
              <a:rPr lang="en-GB" sz="1200" dirty="0" smtClean="0"/>
              <a:t>virus infections "(virus pneumonias and mononucleosis), </a:t>
            </a:r>
          </a:p>
          <a:p>
            <a:pPr indent="363538">
              <a:buClr>
                <a:srgbClr val="D60093"/>
              </a:buClr>
              <a:buFont typeface="Wingdings" pitchFamily="2" charset="2"/>
              <a:buChar char="Ø"/>
            </a:pPr>
            <a:r>
              <a:rPr lang="en-GB" sz="1200" dirty="0" err="1" smtClean="0"/>
              <a:t>acterial</a:t>
            </a:r>
            <a:r>
              <a:rPr lang="en-GB" sz="1200" dirty="0" smtClean="0"/>
              <a:t> proteins and toxins of streptococci, staphylococci, tubercle bacilli, </a:t>
            </a:r>
            <a:r>
              <a:rPr lang="en-GB" sz="1200" dirty="0" err="1" smtClean="0"/>
              <a:t>paraproteins</a:t>
            </a:r>
            <a:endParaRPr lang="en-IN" dirty="0"/>
          </a:p>
        </p:txBody>
      </p:sp>
      <p:sp>
        <p:nvSpPr>
          <p:cNvPr id="4" name="Slide Number Placeholder 3"/>
          <p:cNvSpPr>
            <a:spLocks noGrp="1"/>
          </p:cNvSpPr>
          <p:nvPr>
            <p:ph type="sldNum" sz="quarter" idx="10"/>
          </p:nvPr>
        </p:nvSpPr>
        <p:spPr/>
        <p:txBody>
          <a:bodyPr/>
          <a:lstStyle/>
          <a:p>
            <a:fld id="{E288AFE1-9B2D-49B3-9ED1-7141F5AA57D6}" type="slidenum">
              <a:rPr lang="en-IN" smtClean="0"/>
              <a:pPr/>
              <a:t>83</a:t>
            </a:fld>
            <a:endParaRPr lang="en-IN"/>
          </a:p>
        </p:txBody>
      </p:sp>
    </p:spTree>
    <p:extLst>
      <p:ext uri="{BB962C8B-B14F-4D97-AF65-F5344CB8AC3E}">
        <p14:creationId xmlns="" xmlns:p14="http://schemas.microsoft.com/office/powerpoint/2010/main" val="10514002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they may be able to bind to </a:t>
            </a:r>
            <a:r>
              <a:rPr lang="en-US" dirty="0" err="1" smtClean="0"/>
              <a:t>Ab’s</a:t>
            </a:r>
            <a:r>
              <a:rPr lang="en-US" dirty="0" smtClean="0"/>
              <a:t> or TCR’s</a:t>
            </a:r>
          </a:p>
          <a:p>
            <a:endParaRPr lang="en-US" dirty="0"/>
          </a:p>
        </p:txBody>
      </p:sp>
      <p:sp>
        <p:nvSpPr>
          <p:cNvPr id="4" name="Slide Number Placeholder 3"/>
          <p:cNvSpPr>
            <a:spLocks noGrp="1"/>
          </p:cNvSpPr>
          <p:nvPr>
            <p:ph type="sldNum" sz="quarter" idx="10"/>
          </p:nvPr>
        </p:nvSpPr>
        <p:spPr/>
        <p:txBody>
          <a:bodyPr/>
          <a:lstStyle/>
          <a:p>
            <a:fld id="{E288AFE1-9B2D-49B3-9ED1-7141F5AA57D6}" type="slidenum">
              <a:rPr lang="en-IN" smtClean="0"/>
              <a:pPr/>
              <a:t>84</a:t>
            </a:fld>
            <a:endParaRPr lang="en-IN"/>
          </a:p>
        </p:txBody>
      </p:sp>
    </p:spTree>
    <p:extLst>
      <p:ext uri="{BB962C8B-B14F-4D97-AF65-F5344CB8AC3E}">
        <p14:creationId xmlns="" xmlns:p14="http://schemas.microsoft.com/office/powerpoint/2010/main" val="688984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Antibodies can also be divided into two regions based on their functions.  The tip of the “Y”, consisting of  one constant and one variable domain from each heavy and light chain of the antibody, contains the region that binds the antigen.  It is for this reason that we call it the </a:t>
            </a:r>
            <a:r>
              <a:rPr lang="en-US" i="1" dirty="0" err="1" smtClean="0"/>
              <a:t>Fab</a:t>
            </a:r>
            <a:r>
              <a:rPr lang="en-US" i="1" dirty="0" smtClean="0"/>
              <a:t> (fragment, antigen binding) region</a:t>
            </a:r>
            <a:r>
              <a:rPr lang="en-US" dirty="0" smtClean="0"/>
              <a:t>.  The base of the “Y”, composed of two heavy chains, plays a </a:t>
            </a:r>
            <a:r>
              <a:rPr lang="en-US" dirty="0" err="1" smtClean="0"/>
              <a:t>a</a:t>
            </a:r>
            <a:r>
              <a:rPr lang="en-US" dirty="0" smtClean="0"/>
              <a:t> role in modulating immune cell activity.  This region is called the </a:t>
            </a:r>
            <a:r>
              <a:rPr lang="en-US" i="1" dirty="0" err="1" smtClean="0"/>
              <a:t>Fc</a:t>
            </a:r>
            <a:r>
              <a:rPr lang="en-US" i="1" dirty="0" smtClean="0"/>
              <a:t> (Fragment, </a:t>
            </a:r>
            <a:r>
              <a:rPr lang="en-US" i="1" dirty="0" err="1" smtClean="0"/>
              <a:t>crystallizable</a:t>
            </a:r>
            <a:r>
              <a:rPr lang="en-US" i="1" dirty="0" smtClean="0"/>
              <a:t>) region</a:t>
            </a:r>
            <a:r>
              <a:rPr lang="en-US" dirty="0" smtClean="0"/>
              <a:t>.  The </a:t>
            </a:r>
            <a:r>
              <a:rPr lang="en-US" dirty="0" err="1" smtClean="0"/>
              <a:t>Fc</a:t>
            </a:r>
            <a:r>
              <a:rPr lang="en-US" dirty="0" smtClean="0"/>
              <a:t> region can bind to cell receptors, complement proteins, as well as to other immune molecules, thereby initiating different physiological effects including </a:t>
            </a:r>
            <a:r>
              <a:rPr lang="en-US" dirty="0" err="1" smtClean="0"/>
              <a:t>opsonization</a:t>
            </a:r>
            <a:r>
              <a:rPr lang="en-US" dirty="0" smtClean="0"/>
              <a:t>, cell </a:t>
            </a:r>
            <a:r>
              <a:rPr lang="en-US" dirty="0" err="1" smtClean="0"/>
              <a:t>lysis</a:t>
            </a:r>
            <a:r>
              <a:rPr lang="en-US" dirty="0" smtClean="0"/>
              <a:t>, and </a:t>
            </a:r>
            <a:r>
              <a:rPr lang="en-US" dirty="0" err="1" smtClean="0"/>
              <a:t>degranulation</a:t>
            </a:r>
            <a:r>
              <a:rPr lang="en-US" dirty="0" smtClean="0"/>
              <a:t>.</a:t>
            </a:r>
            <a:endParaRPr lang="en-CA" dirty="0" smtClean="0"/>
          </a:p>
          <a:p>
            <a:endParaRPr lang="en-IN" dirty="0"/>
          </a:p>
        </p:txBody>
      </p:sp>
      <p:sp>
        <p:nvSpPr>
          <p:cNvPr id="4" name="Slide Number Placeholder 3"/>
          <p:cNvSpPr>
            <a:spLocks noGrp="1"/>
          </p:cNvSpPr>
          <p:nvPr>
            <p:ph type="sldNum" sz="quarter" idx="10"/>
          </p:nvPr>
        </p:nvSpPr>
        <p:spPr/>
        <p:txBody>
          <a:bodyPr/>
          <a:lstStyle/>
          <a:p>
            <a:fld id="{E288AFE1-9B2D-49B3-9ED1-7141F5AA57D6}" type="slidenum">
              <a:rPr lang="en-IN" smtClean="0"/>
              <a:pPr/>
              <a:t>89</a:t>
            </a:fld>
            <a:endParaRPr lang="en-IN"/>
          </a:p>
        </p:txBody>
      </p:sp>
    </p:spTree>
    <p:extLst>
      <p:ext uri="{BB962C8B-B14F-4D97-AF65-F5344CB8AC3E}">
        <p14:creationId xmlns="" xmlns:p14="http://schemas.microsoft.com/office/powerpoint/2010/main" val="32290747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Antibodies can also be divided into two regions based on their functions.  The tip of the “Y”, consisting of  one constant and one variable domain from each heavy and light chain of the antibody, contains the region that binds the antigen.  It is for this reason that we call it the </a:t>
            </a:r>
            <a:r>
              <a:rPr lang="en-US" i="1" dirty="0" err="1" smtClean="0"/>
              <a:t>Fab</a:t>
            </a:r>
            <a:r>
              <a:rPr lang="en-US" i="1" dirty="0" smtClean="0"/>
              <a:t> (fragment, antigen binding) region</a:t>
            </a:r>
            <a:r>
              <a:rPr lang="en-US" dirty="0" smtClean="0"/>
              <a:t>.  The base of the “Y”, composed of two heavy chains, plays a </a:t>
            </a:r>
            <a:r>
              <a:rPr lang="en-US" dirty="0" err="1" smtClean="0"/>
              <a:t>a</a:t>
            </a:r>
            <a:r>
              <a:rPr lang="en-US" dirty="0" smtClean="0"/>
              <a:t> role in modulating immune cell activity.  This region is called the </a:t>
            </a:r>
            <a:r>
              <a:rPr lang="en-US" i="1" dirty="0" err="1" smtClean="0"/>
              <a:t>Fc</a:t>
            </a:r>
            <a:r>
              <a:rPr lang="en-US" i="1" dirty="0" smtClean="0"/>
              <a:t> (Fragment, </a:t>
            </a:r>
            <a:r>
              <a:rPr lang="en-US" i="1" dirty="0" err="1" smtClean="0"/>
              <a:t>crystallizable</a:t>
            </a:r>
            <a:r>
              <a:rPr lang="en-US" i="1" dirty="0" smtClean="0"/>
              <a:t>) region</a:t>
            </a:r>
            <a:r>
              <a:rPr lang="en-US" dirty="0" smtClean="0"/>
              <a:t>.  The </a:t>
            </a:r>
            <a:r>
              <a:rPr lang="en-US" dirty="0" err="1" smtClean="0"/>
              <a:t>Fc</a:t>
            </a:r>
            <a:r>
              <a:rPr lang="en-US" dirty="0" smtClean="0"/>
              <a:t> region can bind to cell receptors, complement proteins, as well as to other immune molecules, thereby initiating different physiological effects including </a:t>
            </a:r>
            <a:r>
              <a:rPr lang="en-US" dirty="0" err="1" smtClean="0"/>
              <a:t>opsonization</a:t>
            </a:r>
            <a:r>
              <a:rPr lang="en-US" dirty="0" smtClean="0"/>
              <a:t>, cell </a:t>
            </a:r>
            <a:r>
              <a:rPr lang="en-US" dirty="0" err="1" smtClean="0"/>
              <a:t>lysis</a:t>
            </a:r>
            <a:r>
              <a:rPr lang="en-US" dirty="0" smtClean="0"/>
              <a:t>, and </a:t>
            </a:r>
            <a:r>
              <a:rPr lang="en-US" dirty="0" err="1" smtClean="0"/>
              <a:t>degranulation</a:t>
            </a:r>
            <a:r>
              <a:rPr lang="en-US" dirty="0" smtClean="0"/>
              <a:t>.</a:t>
            </a:r>
            <a:endParaRPr lang="en-CA" dirty="0" smtClean="0"/>
          </a:p>
          <a:p>
            <a:endParaRPr lang="en-IN" dirty="0"/>
          </a:p>
        </p:txBody>
      </p:sp>
      <p:sp>
        <p:nvSpPr>
          <p:cNvPr id="4" name="Slide Number Placeholder 3"/>
          <p:cNvSpPr>
            <a:spLocks noGrp="1"/>
          </p:cNvSpPr>
          <p:nvPr>
            <p:ph type="sldNum" sz="quarter" idx="10"/>
          </p:nvPr>
        </p:nvSpPr>
        <p:spPr/>
        <p:txBody>
          <a:bodyPr/>
          <a:lstStyle/>
          <a:p>
            <a:fld id="{E288AFE1-9B2D-49B3-9ED1-7141F5AA57D6}" type="slidenum">
              <a:rPr lang="en-IN" smtClean="0"/>
              <a:pPr/>
              <a:t>90</a:t>
            </a:fld>
            <a:endParaRPr lang="en-IN"/>
          </a:p>
        </p:txBody>
      </p:sp>
    </p:spTree>
    <p:extLst>
      <p:ext uri="{BB962C8B-B14F-4D97-AF65-F5344CB8AC3E}">
        <p14:creationId xmlns="" xmlns:p14="http://schemas.microsoft.com/office/powerpoint/2010/main" val="22981291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AEFDE7CA-76D4-4CC5-BFFC-B7BD3BB12392}" type="slidenum">
              <a:rPr lang="en-US" smtClean="0"/>
              <a:pPr/>
              <a:t>92</a:t>
            </a:fld>
            <a:endParaRPr lang="en-US"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r>
              <a:rPr lang="en-CA" b="1" dirty="0" smtClean="0"/>
              <a:t>Making of an Agent: How they are generated</a:t>
            </a:r>
            <a:endParaRPr lang="en-US" dirty="0" smtClean="0"/>
          </a:p>
          <a:p>
            <a:pPr eaLnBrk="1" hangingPunct="1"/>
            <a:r>
              <a:rPr lang="en-US" dirty="0" smtClean="0"/>
              <a:t>Antibodies can occur in two forms – a </a:t>
            </a:r>
            <a:r>
              <a:rPr lang="en-US" i="1" dirty="0" smtClean="0"/>
              <a:t>soluble</a:t>
            </a:r>
            <a:r>
              <a:rPr lang="en-US" dirty="0" smtClean="0"/>
              <a:t> form secreted into the blood and tissue, and a </a:t>
            </a:r>
            <a:r>
              <a:rPr lang="en-US" i="1" dirty="0" smtClean="0"/>
              <a:t>membrane-bound</a:t>
            </a:r>
            <a:r>
              <a:rPr lang="en-US" dirty="0" smtClean="0"/>
              <a:t> form attached to the surface of a </a:t>
            </a:r>
            <a:r>
              <a:rPr lang="en-US" i="1" dirty="0" smtClean="0"/>
              <a:t>B-cell</a:t>
            </a:r>
            <a:r>
              <a:rPr lang="en-US" dirty="0" smtClean="0"/>
              <a:t>.  If the antibody is membrane-bound, it is called a </a:t>
            </a:r>
            <a:r>
              <a:rPr lang="en-US" i="1" dirty="0" smtClean="0"/>
              <a:t>B-cell Receptor</a:t>
            </a:r>
            <a:r>
              <a:rPr lang="en-US" dirty="0" smtClean="0"/>
              <a:t> (BCR).  B-cell receptors detect circulating antigens present in the body, and triggers the activation of the B-cell.  Activated B-cells either become antibody factories, called </a:t>
            </a:r>
            <a:r>
              <a:rPr lang="en-US" i="1" dirty="0" smtClean="0"/>
              <a:t>Plasma cells</a:t>
            </a:r>
            <a:r>
              <a:rPr lang="en-US" dirty="0" smtClean="0"/>
              <a:t>, or they differentiate into </a:t>
            </a:r>
            <a:r>
              <a:rPr lang="en-US" i="1" dirty="0" smtClean="0"/>
              <a:t>memory B-cells</a:t>
            </a:r>
            <a:r>
              <a:rPr lang="en-US" dirty="0" smtClean="0"/>
              <a:t>.  Memory B-cells survive for years and are essential for long term immunity.  This allows the immune system to remember an antigen and respond faster the next time it is faced with this antigen. </a:t>
            </a:r>
          </a:p>
        </p:txBody>
      </p:sp>
    </p:spTree>
    <p:extLst>
      <p:ext uri="{BB962C8B-B14F-4D97-AF65-F5344CB8AC3E}">
        <p14:creationId xmlns="" xmlns:p14="http://schemas.microsoft.com/office/powerpoint/2010/main" val="1173673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CE83E80-467D-46B8-97EF-59A3F17AB2A3}" type="datetimeFigureOut">
              <a:rPr lang="en-US" smtClean="0"/>
              <a:t>10/21/2015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E68111-4380-40ED-8CB8-9A6C0DD595AF}"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CE83E80-467D-46B8-97EF-59A3F17AB2A3}" type="datetimeFigureOut">
              <a:rPr lang="en-US" smtClean="0"/>
              <a:t>10/21/2015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E68111-4380-40ED-8CB8-9A6C0DD595AF}"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E83E80-467D-46B8-97EF-59A3F17AB2A3}" type="datetimeFigureOut">
              <a:rPr lang="en-US" smtClean="0"/>
              <a:t>10/21/2015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E68111-4380-40ED-8CB8-9A6C0DD595AF}"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CE83E80-467D-46B8-97EF-59A3F17AB2A3}" type="datetimeFigureOut">
              <a:rPr lang="en-US" smtClean="0"/>
              <a:t>10/21/2015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4E68111-4380-40ED-8CB8-9A6C0DD595AF}"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CE83E80-467D-46B8-97EF-59A3F17AB2A3}" type="datetimeFigureOut">
              <a:rPr lang="en-US" smtClean="0"/>
              <a:t>10/21/2015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4E68111-4380-40ED-8CB8-9A6C0DD595AF}"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CE83E80-467D-46B8-97EF-59A3F17AB2A3}" type="datetimeFigureOut">
              <a:rPr lang="en-US" smtClean="0"/>
              <a:t>10/21/2015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4E68111-4380-40ED-8CB8-9A6C0DD595AF}"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E83E80-467D-46B8-97EF-59A3F17AB2A3}" type="datetimeFigureOut">
              <a:rPr lang="en-US" smtClean="0"/>
              <a:t>10/21/2015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4E68111-4380-40ED-8CB8-9A6C0DD595AF}"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E83E80-467D-46B8-97EF-59A3F17AB2A3}" type="datetimeFigureOut">
              <a:rPr lang="en-US" smtClean="0"/>
              <a:t>10/21/2015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4E68111-4380-40ED-8CB8-9A6C0DD595AF}"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E83E80-467D-46B8-97EF-59A3F17AB2A3}" type="datetimeFigureOut">
              <a:rPr lang="en-US" smtClean="0"/>
              <a:t>10/21/2015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4E68111-4380-40ED-8CB8-9A6C0DD595AF}"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CE83E80-467D-46B8-97EF-59A3F17AB2A3}" type="datetimeFigureOut">
              <a:rPr lang="en-US" smtClean="0"/>
              <a:t>10/21/2015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E68111-4380-40ED-8CB8-9A6C0DD595AF}"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CE83E80-467D-46B8-97EF-59A3F17AB2A3}" type="datetimeFigureOut">
              <a:rPr lang="en-US" smtClean="0"/>
              <a:t>10/21/2015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4E68111-4380-40ED-8CB8-9A6C0DD595AF}" type="slidenum">
              <a:rPr lang="en-IN" smtClean="0"/>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SmartArt Placeholder 2"/>
          <p:cNvSpPr>
            <a:spLocks noGrp="1"/>
          </p:cNvSpPr>
          <p:nvPr>
            <p:ph type="dgm" idx="1"/>
          </p:nvPr>
        </p:nvSpPr>
        <p:spPr>
          <a:xfrm>
            <a:off x="457200" y="1600200"/>
            <a:ext cx="8229600" cy="4525963"/>
          </a:xfrm>
        </p:spPr>
        <p:txBody>
          <a:bodyPr/>
          <a:lstStyle/>
          <a:p>
            <a:endParaRPr lang="en-IN"/>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CAC95232-F5F0-460A-B7E5-1AB1A9EA1DE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E83E80-467D-46B8-97EF-59A3F17AB2A3}" type="datetimeFigureOut">
              <a:rPr lang="en-US" smtClean="0"/>
              <a:t>10/21/2015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E68111-4380-40ED-8CB8-9A6C0DD595AF}"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vperumal@bioschool.iitd.ac.i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5.gif"/></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ZUUfdP87Ssg" TargetMode="External"/><Relationship Id="rId2" Type="http://schemas.openxmlformats.org/officeDocument/2006/relationships/hyperlink" Target="https://youtu.be/I_xh-bkiv_c"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gif"/><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2.jpeg"/><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52.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hyperlink" Target="mailto:vperumal@bioschool.iitd.ac.in" TargetMode="Externa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b="1" dirty="0" smtClean="0">
                <a:solidFill>
                  <a:srgbClr val="00B0F0"/>
                </a:solidFill>
              </a:rPr>
              <a:t>Introduction to the immune system</a:t>
            </a:r>
            <a:endParaRPr lang="en-IN" b="1" dirty="0">
              <a:solidFill>
                <a:srgbClr val="00B0F0"/>
              </a:solidFill>
            </a:endParaRPr>
          </a:p>
        </p:txBody>
      </p:sp>
      <p:sp>
        <p:nvSpPr>
          <p:cNvPr id="3" name="Subtitle 2"/>
          <p:cNvSpPr>
            <a:spLocks noGrp="1"/>
          </p:cNvSpPr>
          <p:nvPr>
            <p:ph type="subTitle" idx="1"/>
          </p:nvPr>
        </p:nvSpPr>
        <p:spPr/>
        <p:txBody>
          <a:bodyPr>
            <a:normAutofit/>
          </a:bodyPr>
          <a:lstStyle/>
          <a:p>
            <a:r>
              <a:rPr lang="en-IN" sz="2000" dirty="0" err="1" smtClean="0"/>
              <a:t>Vivekanandan</a:t>
            </a:r>
            <a:r>
              <a:rPr lang="en-IN" sz="2000" dirty="0" smtClean="0"/>
              <a:t> </a:t>
            </a:r>
            <a:r>
              <a:rPr lang="en-IN" sz="2000" dirty="0" err="1" smtClean="0"/>
              <a:t>Perumal</a:t>
            </a:r>
            <a:endParaRPr lang="en-IN" sz="2000" dirty="0" smtClean="0"/>
          </a:p>
          <a:p>
            <a:r>
              <a:rPr lang="en-IN" sz="2000" dirty="0" smtClean="0">
                <a:hlinkClick r:id="rId2"/>
              </a:rPr>
              <a:t>vperumal@bioschool.iitd.ac.in</a:t>
            </a:r>
            <a:endParaRPr lang="en-IN" sz="2000" dirty="0" smtClean="0"/>
          </a:p>
          <a:p>
            <a:r>
              <a:rPr lang="en-IN" sz="2000" dirty="0" smtClean="0"/>
              <a:t>011-26597532</a:t>
            </a:r>
          </a:p>
          <a:p>
            <a:r>
              <a:rPr lang="en-IN" sz="2000" dirty="0" smtClean="0"/>
              <a:t>Office hours Wednesday and Friday 5-6pm</a:t>
            </a:r>
          </a:p>
          <a:p>
            <a:endParaRPr lang="en-IN"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Immunity</a:t>
            </a:r>
            <a:endParaRPr lang="en-IN" b="1" dirty="0">
              <a:solidFill>
                <a:srgbClr val="00B0F0"/>
              </a:solidFill>
            </a:endParaRPr>
          </a:p>
        </p:txBody>
      </p:sp>
      <p:sp>
        <p:nvSpPr>
          <p:cNvPr id="3" name="Content Placeholder 2"/>
          <p:cNvSpPr>
            <a:spLocks noGrp="1"/>
          </p:cNvSpPr>
          <p:nvPr>
            <p:ph idx="1"/>
          </p:nvPr>
        </p:nvSpPr>
        <p:spPr/>
        <p:txBody>
          <a:bodyPr/>
          <a:lstStyle/>
          <a:p>
            <a:pPr algn="just"/>
            <a:r>
              <a:rPr lang="en-US" sz="2800" dirty="0" smtClean="0"/>
              <a:t>Immunity is body's ability to resist or eliminate potentially </a:t>
            </a:r>
            <a:r>
              <a:rPr lang="en-US" sz="2800" dirty="0" smtClean="0">
                <a:solidFill>
                  <a:srgbClr val="FF0000"/>
                </a:solidFill>
              </a:rPr>
              <a:t>harmful foreign materials or abnormal cells </a:t>
            </a:r>
          </a:p>
          <a:p>
            <a:pPr>
              <a:buNone/>
            </a:pPr>
            <a:endParaRPr lang="en-IN" dirty="0"/>
          </a:p>
        </p:txBody>
      </p:sp>
      <p:pic>
        <p:nvPicPr>
          <p:cNvPr id="6" name="Picture 2" descr="http://allhealthstudio.com/wp-content/uploads/immunityguy.jpg"/>
          <p:cNvPicPr>
            <a:picLocks noGrp="1" noChangeAspect="1" noChangeArrowheads="1"/>
          </p:cNvPicPr>
          <p:nvPr>
            <p:ph sz="half" idx="4294967295"/>
          </p:nvPr>
        </p:nvPicPr>
        <p:blipFill>
          <a:blip r:embed="rId2" cstate="print"/>
          <a:srcRect/>
          <a:stretch>
            <a:fillRect/>
          </a:stretch>
        </p:blipFill>
        <p:spPr bwMode="auto">
          <a:xfrm>
            <a:off x="2285984" y="2714620"/>
            <a:ext cx="4790819" cy="380870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a:bodyPr>
          <a:lstStyle/>
          <a:p>
            <a:r>
              <a:rPr lang="en-US" b="1" dirty="0" smtClean="0">
                <a:solidFill>
                  <a:srgbClr val="00B0F0"/>
                </a:solidFill>
              </a:rPr>
              <a:t>History: what imparts Immunity?</a:t>
            </a:r>
            <a:endParaRPr lang="en-US" b="1" dirty="0">
              <a:solidFill>
                <a:srgbClr val="00B0F0"/>
              </a:solidFill>
            </a:endParaRPr>
          </a:p>
        </p:txBody>
      </p:sp>
      <p:sp>
        <p:nvSpPr>
          <p:cNvPr id="3" name="Content Placeholder 2"/>
          <p:cNvSpPr>
            <a:spLocks noGrp="1"/>
          </p:cNvSpPr>
          <p:nvPr>
            <p:ph idx="1"/>
          </p:nvPr>
        </p:nvSpPr>
        <p:spPr>
          <a:xfrm>
            <a:off x="381000" y="1676400"/>
            <a:ext cx="8229600" cy="4389120"/>
          </a:xfrm>
        </p:spPr>
        <p:txBody>
          <a:bodyPr>
            <a:normAutofit/>
          </a:bodyPr>
          <a:lstStyle/>
          <a:p>
            <a:r>
              <a:rPr lang="en-US" sz="2600" dirty="0" smtClean="0"/>
              <a:t>Emil von Behring and </a:t>
            </a:r>
            <a:r>
              <a:rPr lang="en-US" sz="2600" dirty="0" err="1" smtClean="0"/>
              <a:t>Kitasato</a:t>
            </a:r>
            <a:r>
              <a:rPr lang="en-US" sz="2600" dirty="0" smtClean="0"/>
              <a:t> (1890)</a:t>
            </a:r>
          </a:p>
          <a:p>
            <a:pPr lvl="1"/>
            <a:r>
              <a:rPr lang="en-US" sz="2600" dirty="0" smtClean="0"/>
              <a:t>Serum from vaccinated animals was protective (</a:t>
            </a:r>
            <a:r>
              <a:rPr lang="en-US" sz="2600" dirty="0" err="1" smtClean="0"/>
              <a:t>diptheria</a:t>
            </a:r>
            <a:r>
              <a:rPr lang="en-US" sz="2600" dirty="0" smtClean="0"/>
              <a:t>)</a:t>
            </a:r>
          </a:p>
          <a:p>
            <a:endParaRPr lang="en-US" sz="2600" dirty="0" smtClean="0"/>
          </a:p>
          <a:p>
            <a:r>
              <a:rPr lang="en-US" sz="2600" dirty="0" err="1" smtClean="0"/>
              <a:t>Metchinkoff</a:t>
            </a:r>
            <a:r>
              <a:rPr lang="en-US" sz="2600" dirty="0" smtClean="0"/>
              <a:t> (1880)</a:t>
            </a:r>
          </a:p>
          <a:p>
            <a:pPr lvl="1"/>
            <a:r>
              <a:rPr lang="en-US" sz="2600" dirty="0" smtClean="0"/>
              <a:t>Cell based Immunity</a:t>
            </a:r>
          </a:p>
          <a:p>
            <a:pPr lvl="1"/>
            <a:endParaRPr lang="en-US" sz="2600" dirty="0" smtClean="0"/>
          </a:p>
          <a:p>
            <a:r>
              <a:rPr lang="en-US" sz="2600" dirty="0" smtClean="0"/>
              <a:t>Merrill Chase (1940)- Transfer of WBC (immunity to tuberculosis)</a:t>
            </a:r>
          </a:p>
          <a:p>
            <a:pPr lvl="1"/>
            <a:endParaRPr lang="en-US" dirty="0" smtClean="0"/>
          </a:p>
          <a:p>
            <a:endParaRPr lang="en-US" dirty="0" smtClean="0"/>
          </a:p>
          <a:p>
            <a:endParaRPr lang="en-US" dirty="0"/>
          </a:p>
        </p:txBody>
      </p:sp>
      <p:sp>
        <p:nvSpPr>
          <p:cNvPr id="4" name="TextBox 3"/>
          <p:cNvSpPr txBox="1"/>
          <p:nvPr/>
        </p:nvSpPr>
        <p:spPr>
          <a:xfrm>
            <a:off x="1142976" y="6215082"/>
            <a:ext cx="6500858" cy="369332"/>
          </a:xfrm>
          <a:prstGeom prst="rect">
            <a:avLst/>
          </a:prstGeom>
          <a:noFill/>
        </p:spPr>
        <p:txBody>
          <a:bodyPr wrap="square" rtlCol="0">
            <a:spAutoFit/>
          </a:bodyPr>
          <a:lstStyle/>
          <a:p>
            <a:r>
              <a:rPr lang="en-IN" dirty="0" smtClean="0"/>
              <a:t>                       </a:t>
            </a:r>
            <a:r>
              <a:rPr lang="en-IN" b="1" dirty="0" smtClean="0">
                <a:solidFill>
                  <a:srgbClr val="FF0000"/>
                </a:solidFill>
              </a:rPr>
              <a:t>Both serum and cells contribute to immunity</a:t>
            </a:r>
            <a:endParaRPr lang="en-IN"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linds(horizontal)">
                                      <p:cBhvr>
                                        <p:cTn id="7" dur="500"/>
                                        <p:tgtEl>
                                          <p:spTgt spid="3">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linds(horizontal)">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blinds(horizontal)">
                                      <p:cBhvr>
                                        <p:cTn id="15" dur="500"/>
                                        <p:tgtEl>
                                          <p:spTgt spid="3">
                                            <p:txEl>
                                              <p:pRg st="6" end="6"/>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blinds(horizontal)">
                                      <p:cBhvr>
                                        <p:cTn id="20"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sv-SE" b="1" dirty="0" smtClean="0">
                <a:solidFill>
                  <a:srgbClr val="00B0F0"/>
                </a:solidFill>
                <a:latin typeface="+mn-lt"/>
              </a:rPr>
              <a:t>Immunology- nobel prizes</a:t>
            </a:r>
            <a:endParaRPr lang="sv-SE" b="1" dirty="0">
              <a:solidFill>
                <a:srgbClr val="00B0F0"/>
              </a:solidFill>
              <a:latin typeface="+mn-lt"/>
            </a:endParaRPr>
          </a:p>
        </p:txBody>
      </p:sp>
      <p:sp>
        <p:nvSpPr>
          <p:cNvPr id="10243" name="Rectangle 3"/>
          <p:cNvSpPr>
            <a:spLocks noGrp="1" noChangeArrowheads="1"/>
          </p:cNvSpPr>
          <p:nvPr>
            <p:ph idx="1"/>
          </p:nvPr>
        </p:nvSpPr>
        <p:spPr>
          <a:xfrm>
            <a:off x="457200" y="1928802"/>
            <a:ext cx="8229600" cy="4197361"/>
          </a:xfrm>
        </p:spPr>
        <p:txBody>
          <a:bodyPr/>
          <a:lstStyle/>
          <a:p>
            <a:r>
              <a:rPr lang="sv-SE" sz="2800" dirty="0"/>
              <a:t>Since 1901 there have been </a:t>
            </a:r>
            <a:r>
              <a:rPr lang="sv-SE" sz="2800" dirty="0">
                <a:solidFill>
                  <a:srgbClr val="FF0000"/>
                </a:solidFill>
              </a:rPr>
              <a:t>19 Nobel Prizes </a:t>
            </a:r>
            <a:r>
              <a:rPr lang="sv-SE" sz="2800" dirty="0"/>
              <a:t>for </a:t>
            </a:r>
            <a:r>
              <a:rPr lang="sv-SE" sz="2800" dirty="0" smtClean="0"/>
              <a:t>immunology-related </a:t>
            </a:r>
            <a:r>
              <a:rPr lang="sv-SE" sz="2800" dirty="0"/>
              <a:t>research. </a:t>
            </a:r>
            <a:endParaRPr lang="sv-SE" sz="2800" dirty="0" smtClean="0"/>
          </a:p>
          <a:p>
            <a:pPr>
              <a:buNone/>
            </a:pPr>
            <a:endParaRPr lang="sv-SE" sz="2800" dirty="0"/>
          </a:p>
          <a:p>
            <a:pPr>
              <a:buFontTx/>
              <a:buNone/>
            </a:pPr>
            <a:endParaRPr lang="sv-SE" dirty="0">
              <a:latin typeface="Tahoma" pitchFamily="34" charset="0"/>
            </a:endParaRPr>
          </a:p>
          <a:p>
            <a:pPr lvl="1"/>
            <a:endParaRPr lang="sv-SE" dirty="0">
              <a:latin typeface="Tahom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The immune system</a:t>
            </a:r>
            <a:endParaRPr lang="en-IN" b="1" dirty="0">
              <a:solidFill>
                <a:srgbClr val="00B0F0"/>
              </a:solidFill>
            </a:endParaRPr>
          </a:p>
        </p:txBody>
      </p:sp>
      <p:sp>
        <p:nvSpPr>
          <p:cNvPr id="3" name="Content Placeholder 2"/>
          <p:cNvSpPr>
            <a:spLocks noGrp="1"/>
          </p:cNvSpPr>
          <p:nvPr>
            <p:ph idx="1"/>
          </p:nvPr>
        </p:nvSpPr>
        <p:spPr/>
        <p:txBody>
          <a:bodyPr>
            <a:normAutofit fontScale="85000" lnSpcReduction="20000"/>
          </a:bodyPr>
          <a:lstStyle/>
          <a:p>
            <a:pPr>
              <a:buNone/>
            </a:pPr>
            <a:r>
              <a:rPr lang="en-IN" dirty="0" smtClean="0"/>
              <a:t>A functional system – </a:t>
            </a:r>
            <a:r>
              <a:rPr lang="en-IN" b="1" dirty="0" smtClean="0"/>
              <a:t>NOT</a:t>
            </a:r>
            <a:r>
              <a:rPr lang="en-IN" dirty="0" smtClean="0"/>
              <a:t> an organ system:</a:t>
            </a:r>
          </a:p>
          <a:p>
            <a:pPr>
              <a:buNone/>
            </a:pPr>
            <a:endParaRPr lang="en-IN" dirty="0" smtClean="0"/>
          </a:p>
          <a:p>
            <a:pPr>
              <a:buNone/>
            </a:pPr>
            <a:r>
              <a:rPr lang="en-IN" sz="2800" dirty="0" smtClean="0"/>
              <a:t>Complex system – includes</a:t>
            </a:r>
          </a:p>
          <a:p>
            <a:r>
              <a:rPr lang="en-IN" sz="2800" dirty="0" smtClean="0"/>
              <a:t>Skin – physical barrier</a:t>
            </a:r>
          </a:p>
          <a:p>
            <a:r>
              <a:rPr lang="en-IN" sz="2800" dirty="0" smtClean="0"/>
              <a:t>Lining of mucus membranes – physical barrier</a:t>
            </a:r>
          </a:p>
          <a:p>
            <a:r>
              <a:rPr lang="en-IN" sz="2800" dirty="0" smtClean="0"/>
              <a:t>Secretions – tears, mucus etc - antimicrobial</a:t>
            </a:r>
          </a:p>
          <a:p>
            <a:r>
              <a:rPr lang="en-IN" sz="2800" dirty="0" smtClean="0"/>
              <a:t>Blood cells and vasculature – WBCs</a:t>
            </a:r>
          </a:p>
          <a:p>
            <a:r>
              <a:rPr lang="en-IN" sz="2800" dirty="0" smtClean="0"/>
              <a:t>Bone marrow</a:t>
            </a:r>
          </a:p>
          <a:p>
            <a:r>
              <a:rPr lang="en-IN" sz="2800" dirty="0" smtClean="0"/>
              <a:t>Liver – makes compl</a:t>
            </a:r>
            <a:r>
              <a:rPr lang="en-IN" sz="2800" dirty="0" smtClean="0">
                <a:solidFill>
                  <a:srgbClr val="FF0000"/>
                </a:solidFill>
              </a:rPr>
              <a:t>e</a:t>
            </a:r>
            <a:r>
              <a:rPr lang="en-IN" sz="2800" dirty="0" smtClean="0"/>
              <a:t>ment proteins</a:t>
            </a:r>
          </a:p>
          <a:p>
            <a:r>
              <a:rPr lang="en-IN" sz="2800" dirty="0" smtClean="0"/>
              <a:t>Lymphatic system and lymphoid organs</a:t>
            </a:r>
          </a:p>
          <a:p>
            <a:r>
              <a:rPr lang="en-IN" sz="2800" dirty="0" smtClean="0"/>
              <a:t>Most tissues – have resident immune cells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fontScale="90000"/>
          </a:bodyPr>
          <a:lstStyle/>
          <a:p>
            <a:r>
              <a:rPr lang="en-US" b="1" dirty="0" smtClean="0"/>
              <a:t>Immunity</a:t>
            </a:r>
            <a:r>
              <a:rPr lang="en-US" dirty="0" smtClean="0"/>
              <a:t> </a:t>
            </a:r>
            <a:br>
              <a:rPr lang="en-US" dirty="0" smtClean="0"/>
            </a:br>
            <a:endParaRPr lang="en-US" dirty="0"/>
          </a:p>
        </p:txBody>
      </p:sp>
      <p:sp>
        <p:nvSpPr>
          <p:cNvPr id="3" name="Content Placeholder 2"/>
          <p:cNvSpPr>
            <a:spLocks noGrp="1"/>
          </p:cNvSpPr>
          <p:nvPr>
            <p:ph idx="1"/>
          </p:nvPr>
        </p:nvSpPr>
        <p:spPr>
          <a:xfrm>
            <a:off x="457200" y="1143000"/>
            <a:ext cx="8229600" cy="5181600"/>
          </a:xfrm>
        </p:spPr>
        <p:txBody>
          <a:bodyPr>
            <a:normAutofit fontScale="85000" lnSpcReduction="20000"/>
          </a:bodyPr>
          <a:lstStyle/>
          <a:p>
            <a:r>
              <a:rPr lang="en-US" dirty="0" smtClean="0">
                <a:solidFill>
                  <a:srgbClr val="7030A0"/>
                </a:solidFill>
              </a:rPr>
              <a:t>Immunity (</a:t>
            </a:r>
            <a:r>
              <a:rPr lang="en-US" dirty="0" err="1" smtClean="0">
                <a:solidFill>
                  <a:srgbClr val="7030A0"/>
                </a:solidFill>
              </a:rPr>
              <a:t>immunis</a:t>
            </a:r>
            <a:r>
              <a:rPr lang="en-US" dirty="0" smtClean="0">
                <a:solidFill>
                  <a:srgbClr val="7030A0"/>
                </a:solidFill>
              </a:rPr>
              <a:t>- Latin-exempt, state of protection from infectious diseases)</a:t>
            </a:r>
          </a:p>
          <a:p>
            <a:r>
              <a:rPr lang="en-US" dirty="0" smtClean="0"/>
              <a:t>Immunity is body's ability to resist or eliminate potentially harmful foreign materials or abnormal cells </a:t>
            </a:r>
          </a:p>
          <a:p>
            <a:r>
              <a:rPr lang="en-US" dirty="0" smtClean="0"/>
              <a:t>consists of following activities: </a:t>
            </a:r>
          </a:p>
          <a:p>
            <a:pPr lvl="1"/>
            <a:r>
              <a:rPr lang="en-US" dirty="0" smtClean="0"/>
              <a:t>Defense against invading pathogens (viruses &amp; bacteria) </a:t>
            </a:r>
          </a:p>
          <a:p>
            <a:pPr lvl="1"/>
            <a:r>
              <a:rPr lang="en-US" dirty="0" smtClean="0"/>
              <a:t>Removal of 'worn-out' cells (e.g., old RBCs) &amp; tissue debris (e.g., from injury or disease) </a:t>
            </a:r>
          </a:p>
          <a:p>
            <a:pPr lvl="1"/>
            <a:r>
              <a:rPr lang="en-US" dirty="0" smtClean="0"/>
              <a:t>Identification &amp; destruction of abnormal or mutant cells (primary defense against cancer) </a:t>
            </a:r>
          </a:p>
          <a:p>
            <a:pPr lvl="1"/>
            <a:r>
              <a:rPr lang="en-US" dirty="0" smtClean="0"/>
              <a:t>Rejection of 'foreign' cells (e.g., organ transplant) </a:t>
            </a:r>
          </a:p>
          <a:p>
            <a:pPr lvl="1"/>
            <a:r>
              <a:rPr lang="en-US" dirty="0" smtClean="0"/>
              <a:t>Inappropriate responses: </a:t>
            </a:r>
          </a:p>
          <a:p>
            <a:pPr lvl="2"/>
            <a:r>
              <a:rPr lang="en-US" dirty="0" smtClean="0"/>
              <a:t>Allergies - response to normally harmless substances </a:t>
            </a:r>
          </a:p>
          <a:p>
            <a:pPr lvl="2"/>
            <a:r>
              <a:rPr lang="en-US" dirty="0" smtClean="0"/>
              <a:t>Autoimmune diseases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subTitle" idx="1"/>
          </p:nvPr>
        </p:nvSpPr>
        <p:spPr>
          <a:xfrm>
            <a:off x="1143000" y="0"/>
            <a:ext cx="6705600" cy="1066800"/>
          </a:xfrm>
        </p:spPr>
        <p:txBody>
          <a:bodyPr>
            <a:normAutofit/>
          </a:bodyPr>
          <a:lstStyle/>
          <a:p>
            <a:r>
              <a:rPr lang="en-US" sz="6000" dirty="0" smtClean="0">
                <a:solidFill>
                  <a:schemeClr val="bg2">
                    <a:lumMod val="20000"/>
                    <a:lumOff val="80000"/>
                  </a:schemeClr>
                </a:solidFill>
              </a:rPr>
              <a:t>The Immune System</a:t>
            </a:r>
          </a:p>
        </p:txBody>
      </p:sp>
      <p:pic>
        <p:nvPicPr>
          <p:cNvPr id="23554" name="Picture 2" descr="http://allhealthstudio.com/wp-content/uploads/immunityguy.jpg"/>
          <p:cNvPicPr>
            <a:picLocks noChangeAspect="1" noChangeArrowheads="1"/>
          </p:cNvPicPr>
          <p:nvPr/>
        </p:nvPicPr>
        <p:blipFill>
          <a:blip r:embed="rId3" cstate="print"/>
          <a:srcRect/>
          <a:stretch>
            <a:fillRect/>
          </a:stretch>
        </p:blipFill>
        <p:spPr bwMode="auto">
          <a:xfrm>
            <a:off x="685800" y="914400"/>
            <a:ext cx="7696200" cy="5734050"/>
          </a:xfrm>
          <a:prstGeom prst="rect">
            <a:avLst/>
          </a:prstGeom>
          <a:noFill/>
        </p:spPr>
      </p:pic>
    </p:spTree>
    <p:custDataLst>
      <p:tags r:id="rId1"/>
    </p:custData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3" name="Rectangle 17"/>
          <p:cNvSpPr>
            <a:spLocks noGrp="1" noChangeArrowheads="1"/>
          </p:cNvSpPr>
          <p:nvPr>
            <p:ph type="title"/>
          </p:nvPr>
        </p:nvSpPr>
        <p:spPr/>
        <p:txBody>
          <a:bodyPr>
            <a:normAutofit/>
          </a:bodyPr>
          <a:lstStyle/>
          <a:p>
            <a:r>
              <a:rPr lang="en-US" b="1" dirty="0">
                <a:solidFill>
                  <a:srgbClr val="00B0F0"/>
                </a:solidFill>
              </a:rPr>
              <a:t>Overview of the Immune System</a:t>
            </a:r>
          </a:p>
        </p:txBody>
      </p:sp>
      <p:graphicFrame>
        <p:nvGraphicFramePr>
          <p:cNvPr id="2" name="Diagram 1"/>
          <p:cNvGraphicFramePr/>
          <p:nvPr/>
        </p:nvGraphicFramePr>
        <p:xfrm>
          <a:off x="642910" y="1857364"/>
          <a:ext cx="7858180" cy="4078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31" name="Rectangle 35"/>
          <p:cNvSpPr>
            <a:spLocks noChangeArrowheads="1"/>
          </p:cNvSpPr>
          <p:nvPr/>
        </p:nvSpPr>
        <p:spPr bwMode="auto">
          <a:xfrm>
            <a:off x="457200" y="6248400"/>
            <a:ext cx="8229600" cy="381000"/>
          </a:xfrm>
          <a:prstGeom prst="rect">
            <a:avLst/>
          </a:prstGeom>
          <a:noFill/>
          <a:ln w="9525">
            <a:noFill/>
            <a:miter lim="800000"/>
            <a:headEnd/>
            <a:tailEnd/>
          </a:ln>
          <a:effectLst/>
        </p:spPr>
        <p:txBody>
          <a:bodyPr anchor="ctr"/>
          <a:lstStyle/>
          <a:p>
            <a:pPr eaLnBrk="1" hangingPunct="1">
              <a:spcBef>
                <a:spcPct val="0"/>
              </a:spcBef>
            </a:pPr>
            <a:r>
              <a:rPr lang="en-US" sz="2000" dirty="0" smtClean="0">
                <a:solidFill>
                  <a:schemeClr val="tx2"/>
                </a:solidFill>
              </a:rPr>
              <a:t>  		   Interactions </a:t>
            </a:r>
            <a:r>
              <a:rPr lang="en-US" sz="2000" dirty="0">
                <a:solidFill>
                  <a:schemeClr val="tx2"/>
                </a:solidFill>
              </a:rPr>
              <a:t>between the two systems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1285852" y="228600"/>
            <a:ext cx="6638948" cy="914384"/>
          </a:xfrm>
        </p:spPr>
        <p:txBody>
          <a:bodyPr>
            <a:normAutofit fontScale="55000" lnSpcReduction="20000"/>
          </a:bodyPr>
          <a:lstStyle/>
          <a:p>
            <a:pPr>
              <a:buNone/>
            </a:pPr>
            <a:endParaRPr lang="en-US" b="1" dirty="0" smtClean="0"/>
          </a:p>
          <a:p>
            <a:pPr>
              <a:buNone/>
            </a:pPr>
            <a:r>
              <a:rPr lang="en-US" b="1" dirty="0" smtClean="0"/>
              <a:t>          </a:t>
            </a:r>
            <a:r>
              <a:rPr lang="en-US" sz="6500" b="1" dirty="0" smtClean="0">
                <a:solidFill>
                  <a:srgbClr val="00B0F0"/>
                </a:solidFill>
              </a:rPr>
              <a:t>A typical immune response</a:t>
            </a:r>
            <a:endParaRPr lang="en-US" b="1" dirty="0" smtClean="0">
              <a:solidFill>
                <a:srgbClr val="00B0F0"/>
              </a:solidFill>
            </a:endParaRPr>
          </a:p>
        </p:txBody>
      </p:sp>
      <p:grpSp>
        <p:nvGrpSpPr>
          <p:cNvPr id="2" name="Group 4"/>
          <p:cNvGrpSpPr>
            <a:grpSpLocks/>
          </p:cNvGrpSpPr>
          <p:nvPr/>
        </p:nvGrpSpPr>
        <p:grpSpPr bwMode="auto">
          <a:xfrm>
            <a:off x="285720" y="1285860"/>
            <a:ext cx="8334375" cy="5257800"/>
            <a:chOff x="248" y="1344"/>
            <a:chExt cx="5250" cy="2112"/>
          </a:xfrm>
        </p:grpSpPr>
        <p:pic>
          <p:nvPicPr>
            <p:cNvPr id="5126" name="Picture 5"/>
            <p:cNvPicPr>
              <a:picLocks noChangeAspect="1" noChangeArrowheads="1"/>
            </p:cNvPicPr>
            <p:nvPr/>
          </p:nvPicPr>
          <p:blipFill>
            <a:blip r:embed="rId2" cstate="print"/>
            <a:srcRect/>
            <a:stretch>
              <a:fillRect/>
            </a:stretch>
          </p:blipFill>
          <p:spPr bwMode="auto">
            <a:xfrm>
              <a:off x="248" y="1344"/>
              <a:ext cx="5232" cy="2112"/>
            </a:xfrm>
            <a:prstGeom prst="rect">
              <a:avLst/>
            </a:prstGeom>
            <a:noFill/>
            <a:ln w="9525">
              <a:noFill/>
              <a:miter lim="800000"/>
              <a:headEnd/>
              <a:tailEnd/>
            </a:ln>
          </p:spPr>
        </p:pic>
        <p:sp>
          <p:nvSpPr>
            <p:cNvPr id="5127" name="AutoShape 6"/>
            <p:cNvSpPr>
              <a:spLocks noChangeArrowheads="1"/>
            </p:cNvSpPr>
            <p:nvPr/>
          </p:nvSpPr>
          <p:spPr bwMode="auto">
            <a:xfrm rot="5400000">
              <a:off x="1521" y="2415"/>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28" name="AutoShape 7"/>
            <p:cNvSpPr>
              <a:spLocks noChangeArrowheads="1"/>
            </p:cNvSpPr>
            <p:nvPr/>
          </p:nvSpPr>
          <p:spPr bwMode="auto">
            <a:xfrm rot="5400000">
              <a:off x="1521" y="2761"/>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29" name="AutoShape 8"/>
            <p:cNvSpPr>
              <a:spLocks noChangeArrowheads="1"/>
            </p:cNvSpPr>
            <p:nvPr/>
          </p:nvSpPr>
          <p:spPr bwMode="auto">
            <a:xfrm rot="5400000">
              <a:off x="1521" y="2585"/>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0" name="AutoShape 9"/>
            <p:cNvSpPr>
              <a:spLocks noChangeArrowheads="1"/>
            </p:cNvSpPr>
            <p:nvPr/>
          </p:nvSpPr>
          <p:spPr bwMode="auto">
            <a:xfrm rot="5400000">
              <a:off x="2801" y="2409"/>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1" name="AutoShape 10"/>
            <p:cNvSpPr>
              <a:spLocks noChangeArrowheads="1"/>
            </p:cNvSpPr>
            <p:nvPr/>
          </p:nvSpPr>
          <p:spPr bwMode="auto">
            <a:xfrm rot="5400000">
              <a:off x="2801" y="2601"/>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2" name="AutoShape 11"/>
            <p:cNvSpPr>
              <a:spLocks noChangeArrowheads="1"/>
            </p:cNvSpPr>
            <p:nvPr/>
          </p:nvSpPr>
          <p:spPr bwMode="auto">
            <a:xfrm rot="5400000">
              <a:off x="2801" y="2785"/>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3" name="AutoShape 12"/>
            <p:cNvSpPr>
              <a:spLocks noChangeArrowheads="1"/>
            </p:cNvSpPr>
            <p:nvPr/>
          </p:nvSpPr>
          <p:spPr bwMode="auto">
            <a:xfrm rot="5400000">
              <a:off x="2801" y="2961"/>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4" name="AutoShape 13"/>
            <p:cNvSpPr>
              <a:spLocks noChangeArrowheads="1"/>
            </p:cNvSpPr>
            <p:nvPr/>
          </p:nvSpPr>
          <p:spPr bwMode="auto">
            <a:xfrm rot="5400000">
              <a:off x="4201" y="2431"/>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5" name="AutoShape 14"/>
            <p:cNvSpPr>
              <a:spLocks noChangeArrowheads="1"/>
            </p:cNvSpPr>
            <p:nvPr/>
          </p:nvSpPr>
          <p:spPr bwMode="auto">
            <a:xfrm rot="5400000">
              <a:off x="4201" y="2905"/>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6" name="Text Box 15"/>
            <p:cNvSpPr txBox="1">
              <a:spLocks noChangeArrowheads="1"/>
            </p:cNvSpPr>
            <p:nvPr/>
          </p:nvSpPr>
          <p:spPr bwMode="auto">
            <a:xfrm>
              <a:off x="2010" y="1405"/>
              <a:ext cx="1339" cy="433"/>
            </a:xfrm>
            <a:prstGeom prst="rect">
              <a:avLst/>
            </a:prstGeom>
            <a:noFill/>
            <a:ln w="25400">
              <a:noFill/>
              <a:miter lim="800000"/>
              <a:headEnd/>
              <a:tailEnd/>
            </a:ln>
          </p:spPr>
          <p:txBody>
            <a:bodyPr wrap="none" lIns="92075" tIns="46038" rIns="92075" bIns="46038" anchor="ctr">
              <a:spAutoFit/>
            </a:bodyPr>
            <a:lstStyle/>
            <a:p>
              <a:pPr algn="ctr"/>
              <a:r>
                <a:rPr lang="en-US" sz="1300" b="1">
                  <a:solidFill>
                    <a:schemeClr val="bg1"/>
                  </a:solidFill>
                  <a:latin typeface="Calibri" pitchFamily="34" charset="0"/>
                </a:rPr>
                <a:t>INNATE IMMUNITY </a:t>
              </a:r>
            </a:p>
            <a:p>
              <a:pPr algn="ctr"/>
              <a:r>
                <a:rPr lang="en-US" sz="1300" b="1">
                  <a:solidFill>
                    <a:schemeClr val="bg1"/>
                  </a:solidFill>
                  <a:latin typeface="Calibri" pitchFamily="34" charset="0"/>
                </a:rPr>
                <a:t>Rapid responses to a </a:t>
              </a:r>
            </a:p>
            <a:p>
              <a:pPr algn="ctr"/>
              <a:r>
                <a:rPr lang="en-US" sz="1300" b="1">
                  <a:solidFill>
                    <a:schemeClr val="bg1"/>
                  </a:solidFill>
                  <a:latin typeface="Calibri" pitchFamily="34" charset="0"/>
                </a:rPr>
                <a:t>broad range of microbes</a:t>
              </a:r>
            </a:p>
          </p:txBody>
        </p:sp>
        <p:sp>
          <p:nvSpPr>
            <p:cNvPr id="5137" name="Text Box 16"/>
            <p:cNvSpPr txBox="1">
              <a:spLocks noChangeArrowheads="1"/>
            </p:cNvSpPr>
            <p:nvPr/>
          </p:nvSpPr>
          <p:spPr bwMode="auto">
            <a:xfrm>
              <a:off x="4176" y="1405"/>
              <a:ext cx="1214" cy="433"/>
            </a:xfrm>
            <a:prstGeom prst="rect">
              <a:avLst/>
            </a:prstGeom>
            <a:noFill/>
            <a:ln w="25400">
              <a:noFill/>
              <a:miter lim="800000"/>
              <a:headEnd/>
              <a:tailEnd/>
            </a:ln>
          </p:spPr>
          <p:txBody>
            <a:bodyPr wrap="none" lIns="92075" tIns="46038" rIns="92075" bIns="46038" anchor="ctr">
              <a:spAutoFit/>
            </a:bodyPr>
            <a:lstStyle/>
            <a:p>
              <a:pPr algn="ctr"/>
              <a:r>
                <a:rPr lang="en-US" sz="1300" b="1">
                  <a:solidFill>
                    <a:schemeClr val="bg1"/>
                  </a:solidFill>
                  <a:latin typeface="Calibri" pitchFamily="34" charset="0"/>
                </a:rPr>
                <a:t>ACQUIRED IMMUNITY</a:t>
              </a:r>
            </a:p>
            <a:p>
              <a:pPr algn="ctr"/>
              <a:r>
                <a:rPr lang="en-US" sz="1300" b="1">
                  <a:solidFill>
                    <a:schemeClr val="bg1"/>
                  </a:solidFill>
                  <a:latin typeface="Calibri" pitchFamily="34" charset="0"/>
                </a:rPr>
                <a:t>Slower responses to </a:t>
              </a:r>
            </a:p>
            <a:p>
              <a:pPr algn="ctr"/>
              <a:r>
                <a:rPr lang="en-US" sz="1300" b="1">
                  <a:solidFill>
                    <a:schemeClr val="bg1"/>
                  </a:solidFill>
                  <a:latin typeface="Calibri" pitchFamily="34" charset="0"/>
                </a:rPr>
                <a:t>specific microbes</a:t>
              </a:r>
            </a:p>
          </p:txBody>
        </p:sp>
        <p:sp>
          <p:nvSpPr>
            <p:cNvPr id="5138" name="Text Box 17"/>
            <p:cNvSpPr txBox="1">
              <a:spLocks noChangeArrowheads="1"/>
            </p:cNvSpPr>
            <p:nvPr/>
          </p:nvSpPr>
          <p:spPr bwMode="auto">
            <a:xfrm>
              <a:off x="1552" y="2124"/>
              <a:ext cx="1009" cy="183"/>
            </a:xfrm>
            <a:prstGeom prst="rect">
              <a:avLst/>
            </a:prstGeom>
            <a:noFill/>
            <a:ln w="25400">
              <a:noFill/>
              <a:miter lim="800000"/>
              <a:headEnd/>
              <a:tailEnd/>
            </a:ln>
          </p:spPr>
          <p:txBody>
            <a:bodyPr wrap="none" lIns="92075" tIns="46038" rIns="92075" bIns="46038" anchor="ctr">
              <a:spAutoFit/>
            </a:bodyPr>
            <a:lstStyle/>
            <a:p>
              <a:pPr algn="ctr"/>
              <a:r>
                <a:rPr lang="en-US" sz="1300" b="1">
                  <a:latin typeface="Calibri" pitchFamily="34" charset="0"/>
                </a:rPr>
                <a:t>External defenses</a:t>
              </a:r>
            </a:p>
          </p:txBody>
        </p:sp>
        <p:sp>
          <p:nvSpPr>
            <p:cNvPr id="5139" name="Text Box 18"/>
            <p:cNvSpPr txBox="1">
              <a:spLocks noChangeArrowheads="1"/>
            </p:cNvSpPr>
            <p:nvPr/>
          </p:nvSpPr>
          <p:spPr bwMode="auto">
            <a:xfrm>
              <a:off x="2933" y="2124"/>
              <a:ext cx="975" cy="183"/>
            </a:xfrm>
            <a:prstGeom prst="rect">
              <a:avLst/>
            </a:prstGeom>
            <a:noFill/>
            <a:ln w="25400">
              <a:noFill/>
              <a:miter lim="800000"/>
              <a:headEnd/>
              <a:tailEnd/>
            </a:ln>
          </p:spPr>
          <p:txBody>
            <a:bodyPr wrap="none" lIns="92075" tIns="46038" rIns="92075" bIns="46038" anchor="ctr">
              <a:spAutoFit/>
            </a:bodyPr>
            <a:lstStyle/>
            <a:p>
              <a:pPr algn="ctr"/>
              <a:r>
                <a:rPr lang="en-US" sz="1300" b="1">
                  <a:latin typeface="Calibri" pitchFamily="34" charset="0"/>
                </a:rPr>
                <a:t>Internal defenses</a:t>
              </a:r>
            </a:p>
          </p:txBody>
        </p:sp>
        <p:sp>
          <p:nvSpPr>
            <p:cNvPr id="5140" name="Text Box 19"/>
            <p:cNvSpPr txBox="1">
              <a:spLocks noChangeArrowheads="1"/>
            </p:cNvSpPr>
            <p:nvPr/>
          </p:nvSpPr>
          <p:spPr bwMode="auto">
            <a:xfrm>
              <a:off x="1624" y="2380"/>
              <a:ext cx="318" cy="183"/>
            </a:xfrm>
            <a:prstGeom prst="rect">
              <a:avLst/>
            </a:prstGeom>
            <a:noFill/>
            <a:ln w="25400">
              <a:noFill/>
              <a:miter lim="800000"/>
              <a:headEnd/>
              <a:tailEnd/>
            </a:ln>
          </p:spPr>
          <p:txBody>
            <a:bodyPr wrap="none" lIns="92075" tIns="46038" rIns="92075" bIns="46038" anchor="ctr">
              <a:spAutoFit/>
            </a:bodyPr>
            <a:lstStyle/>
            <a:p>
              <a:pPr algn="ctr"/>
              <a:r>
                <a:rPr lang="en-US" sz="1300">
                  <a:latin typeface="Calibri" pitchFamily="34" charset="0"/>
                </a:rPr>
                <a:t>Skin</a:t>
              </a:r>
            </a:p>
          </p:txBody>
        </p:sp>
        <p:sp>
          <p:nvSpPr>
            <p:cNvPr id="5141" name="Text Box 20"/>
            <p:cNvSpPr txBox="1">
              <a:spLocks noChangeArrowheads="1"/>
            </p:cNvSpPr>
            <p:nvPr/>
          </p:nvSpPr>
          <p:spPr bwMode="auto">
            <a:xfrm>
              <a:off x="1642" y="2548"/>
              <a:ext cx="1061" cy="183"/>
            </a:xfrm>
            <a:prstGeom prst="rect">
              <a:avLst/>
            </a:prstGeom>
            <a:noFill/>
            <a:ln w="25400">
              <a:noFill/>
              <a:miter lim="800000"/>
              <a:headEnd/>
              <a:tailEnd/>
            </a:ln>
          </p:spPr>
          <p:txBody>
            <a:bodyPr wrap="none" lIns="92075" tIns="46038" rIns="92075" bIns="46038" anchor="ctr">
              <a:spAutoFit/>
            </a:bodyPr>
            <a:lstStyle/>
            <a:p>
              <a:pPr algn="ctr"/>
              <a:r>
                <a:rPr lang="en-US" sz="1300">
                  <a:latin typeface="Calibri" pitchFamily="34" charset="0"/>
                </a:rPr>
                <a:t>Mucous membranes</a:t>
              </a:r>
            </a:p>
          </p:txBody>
        </p:sp>
        <p:sp>
          <p:nvSpPr>
            <p:cNvPr id="5142" name="Text Box 21"/>
            <p:cNvSpPr txBox="1">
              <a:spLocks noChangeArrowheads="1"/>
            </p:cNvSpPr>
            <p:nvPr/>
          </p:nvSpPr>
          <p:spPr bwMode="auto">
            <a:xfrm>
              <a:off x="1634" y="2740"/>
              <a:ext cx="608" cy="183"/>
            </a:xfrm>
            <a:prstGeom prst="rect">
              <a:avLst/>
            </a:prstGeom>
            <a:noFill/>
            <a:ln w="25400">
              <a:noFill/>
              <a:miter lim="800000"/>
              <a:headEnd/>
              <a:tailEnd/>
            </a:ln>
          </p:spPr>
          <p:txBody>
            <a:bodyPr wrap="none" lIns="92075" tIns="46038" rIns="92075" bIns="46038" anchor="ctr">
              <a:spAutoFit/>
            </a:bodyPr>
            <a:lstStyle/>
            <a:p>
              <a:pPr algn="ctr"/>
              <a:r>
                <a:rPr lang="en-US" sz="1300" dirty="0">
                  <a:latin typeface="Calibri" pitchFamily="34" charset="0"/>
                </a:rPr>
                <a:t>Secretions</a:t>
              </a:r>
            </a:p>
          </p:txBody>
        </p:sp>
        <p:sp>
          <p:nvSpPr>
            <p:cNvPr id="5143" name="Text Box 22"/>
            <p:cNvSpPr txBox="1">
              <a:spLocks noChangeArrowheads="1"/>
            </p:cNvSpPr>
            <p:nvPr/>
          </p:nvSpPr>
          <p:spPr bwMode="auto">
            <a:xfrm>
              <a:off x="2918" y="2388"/>
              <a:ext cx="862" cy="183"/>
            </a:xfrm>
            <a:prstGeom prst="rect">
              <a:avLst/>
            </a:prstGeom>
            <a:noFill/>
            <a:ln w="25400">
              <a:noFill/>
              <a:miter lim="800000"/>
              <a:headEnd/>
              <a:tailEnd/>
            </a:ln>
          </p:spPr>
          <p:txBody>
            <a:bodyPr wrap="none" lIns="92075" tIns="46038" rIns="92075" bIns="46038" anchor="ctr">
              <a:spAutoFit/>
            </a:bodyPr>
            <a:lstStyle/>
            <a:p>
              <a:pPr algn="ctr"/>
              <a:r>
                <a:rPr lang="en-US" sz="1300">
                  <a:latin typeface="Calibri" pitchFamily="34" charset="0"/>
                </a:rPr>
                <a:t>Phagocytic cells</a:t>
              </a:r>
            </a:p>
          </p:txBody>
        </p:sp>
        <p:sp>
          <p:nvSpPr>
            <p:cNvPr id="5144" name="Text Box 23"/>
            <p:cNvSpPr txBox="1">
              <a:spLocks noChangeArrowheads="1"/>
            </p:cNvSpPr>
            <p:nvPr/>
          </p:nvSpPr>
          <p:spPr bwMode="auto">
            <a:xfrm>
              <a:off x="2932" y="2564"/>
              <a:ext cx="1112" cy="183"/>
            </a:xfrm>
            <a:prstGeom prst="rect">
              <a:avLst/>
            </a:prstGeom>
            <a:noFill/>
            <a:ln w="25400">
              <a:noFill/>
              <a:miter lim="800000"/>
              <a:headEnd/>
              <a:tailEnd/>
            </a:ln>
          </p:spPr>
          <p:txBody>
            <a:bodyPr wrap="none" lIns="92075" tIns="46038" rIns="92075" bIns="46038" anchor="ctr">
              <a:spAutoFit/>
            </a:bodyPr>
            <a:lstStyle/>
            <a:p>
              <a:pPr algn="ctr"/>
              <a:r>
                <a:rPr lang="en-US" sz="1300" dirty="0">
                  <a:latin typeface="Calibri" pitchFamily="34" charset="0"/>
                </a:rPr>
                <a:t>Antimicrobial proteins</a:t>
              </a:r>
            </a:p>
          </p:txBody>
        </p:sp>
        <p:sp>
          <p:nvSpPr>
            <p:cNvPr id="5145" name="Text Box 24"/>
            <p:cNvSpPr txBox="1">
              <a:spLocks noChangeArrowheads="1"/>
            </p:cNvSpPr>
            <p:nvPr/>
          </p:nvSpPr>
          <p:spPr bwMode="auto">
            <a:xfrm>
              <a:off x="2922" y="2764"/>
              <a:ext cx="1177" cy="183"/>
            </a:xfrm>
            <a:prstGeom prst="rect">
              <a:avLst/>
            </a:prstGeom>
            <a:noFill/>
            <a:ln w="25400">
              <a:noFill/>
              <a:miter lim="800000"/>
              <a:headEnd/>
              <a:tailEnd/>
            </a:ln>
          </p:spPr>
          <p:txBody>
            <a:bodyPr wrap="none" lIns="92075" tIns="46038" rIns="92075" bIns="46038" anchor="ctr">
              <a:spAutoFit/>
            </a:bodyPr>
            <a:lstStyle/>
            <a:p>
              <a:pPr algn="ctr"/>
              <a:r>
                <a:rPr lang="en-US" sz="1300" dirty="0">
                  <a:latin typeface="Calibri" pitchFamily="34" charset="0"/>
                </a:rPr>
                <a:t>Inflammatory response</a:t>
              </a:r>
            </a:p>
          </p:txBody>
        </p:sp>
        <p:sp>
          <p:nvSpPr>
            <p:cNvPr id="5146" name="Text Box 25"/>
            <p:cNvSpPr txBox="1">
              <a:spLocks noChangeArrowheads="1"/>
            </p:cNvSpPr>
            <p:nvPr/>
          </p:nvSpPr>
          <p:spPr bwMode="auto">
            <a:xfrm>
              <a:off x="2924" y="2937"/>
              <a:ext cx="932" cy="183"/>
            </a:xfrm>
            <a:prstGeom prst="rect">
              <a:avLst/>
            </a:prstGeom>
            <a:noFill/>
            <a:ln w="25400">
              <a:noFill/>
              <a:miter lim="800000"/>
              <a:headEnd/>
              <a:tailEnd/>
            </a:ln>
          </p:spPr>
          <p:txBody>
            <a:bodyPr wrap="none" lIns="92075" tIns="46038" rIns="92075" bIns="46038" anchor="ctr">
              <a:spAutoFit/>
            </a:bodyPr>
            <a:lstStyle/>
            <a:p>
              <a:pPr algn="ctr"/>
              <a:r>
                <a:rPr lang="en-US" sz="1300" dirty="0">
                  <a:latin typeface="Calibri" pitchFamily="34" charset="0"/>
                </a:rPr>
                <a:t>Natural killer cells</a:t>
              </a:r>
            </a:p>
          </p:txBody>
        </p:sp>
        <p:sp>
          <p:nvSpPr>
            <p:cNvPr id="5147" name="Text Box 26"/>
            <p:cNvSpPr txBox="1">
              <a:spLocks noChangeArrowheads="1"/>
            </p:cNvSpPr>
            <p:nvPr/>
          </p:nvSpPr>
          <p:spPr bwMode="auto">
            <a:xfrm>
              <a:off x="4284" y="2409"/>
              <a:ext cx="968" cy="433"/>
            </a:xfrm>
            <a:prstGeom prst="rect">
              <a:avLst/>
            </a:prstGeom>
            <a:noFill/>
            <a:ln w="25400">
              <a:noFill/>
              <a:miter lim="800000"/>
              <a:headEnd/>
              <a:tailEnd/>
            </a:ln>
          </p:spPr>
          <p:txBody>
            <a:bodyPr wrap="none" lIns="92075" tIns="46038" rIns="92075" bIns="46038" anchor="ctr">
              <a:spAutoFit/>
            </a:bodyPr>
            <a:lstStyle/>
            <a:p>
              <a:r>
                <a:rPr lang="en-US" sz="1300">
                  <a:latin typeface="Calibri" pitchFamily="34" charset="0"/>
                </a:rPr>
                <a:t>Humoral response</a:t>
              </a:r>
            </a:p>
            <a:p>
              <a:r>
                <a:rPr lang="en-US" sz="1300">
                  <a:latin typeface="Calibri" pitchFamily="34" charset="0"/>
                </a:rPr>
                <a:t>(antibodies)</a:t>
              </a:r>
            </a:p>
            <a:p>
              <a:endParaRPr lang="en-US" sz="1300">
                <a:latin typeface="Calibri" pitchFamily="34" charset="0"/>
              </a:endParaRPr>
            </a:p>
          </p:txBody>
        </p:sp>
        <p:sp>
          <p:nvSpPr>
            <p:cNvPr id="5148" name="Text Box 27"/>
            <p:cNvSpPr txBox="1">
              <a:spLocks noChangeArrowheads="1"/>
            </p:cNvSpPr>
            <p:nvPr/>
          </p:nvSpPr>
          <p:spPr bwMode="auto">
            <a:xfrm>
              <a:off x="4281" y="2893"/>
              <a:ext cx="1217" cy="433"/>
            </a:xfrm>
            <a:prstGeom prst="rect">
              <a:avLst/>
            </a:prstGeom>
            <a:noFill/>
            <a:ln w="25400">
              <a:noFill/>
              <a:miter lim="800000"/>
              <a:headEnd/>
              <a:tailEnd/>
            </a:ln>
          </p:spPr>
          <p:txBody>
            <a:bodyPr wrap="none" lIns="92075" tIns="46038" rIns="92075" bIns="46038" anchor="ctr">
              <a:spAutoFit/>
            </a:bodyPr>
            <a:lstStyle/>
            <a:p>
              <a:r>
                <a:rPr lang="en-US" sz="1300">
                  <a:latin typeface="Calibri" pitchFamily="34" charset="0"/>
                </a:rPr>
                <a:t>Cell-mediated response</a:t>
              </a:r>
            </a:p>
            <a:p>
              <a:r>
                <a:rPr lang="en-US" sz="1300">
                  <a:latin typeface="Calibri" pitchFamily="34" charset="0"/>
                </a:rPr>
                <a:t>(cytotoxic </a:t>
              </a:r>
            </a:p>
            <a:p>
              <a:r>
                <a:rPr lang="en-US" sz="1300">
                  <a:latin typeface="Calibri" pitchFamily="34" charset="0"/>
                </a:rPr>
                <a:t>lymphocytes)</a:t>
              </a:r>
            </a:p>
          </p:txBody>
        </p:sp>
        <p:sp>
          <p:nvSpPr>
            <p:cNvPr id="5149" name="Text Box 28"/>
            <p:cNvSpPr txBox="1">
              <a:spLocks noChangeArrowheads="1"/>
            </p:cNvSpPr>
            <p:nvPr/>
          </p:nvSpPr>
          <p:spPr bwMode="auto">
            <a:xfrm>
              <a:off x="321" y="2815"/>
              <a:ext cx="673" cy="433"/>
            </a:xfrm>
            <a:prstGeom prst="rect">
              <a:avLst/>
            </a:prstGeom>
            <a:noFill/>
            <a:ln w="25400">
              <a:noFill/>
              <a:miter lim="800000"/>
              <a:headEnd/>
              <a:tailEnd/>
            </a:ln>
          </p:spPr>
          <p:txBody>
            <a:bodyPr wrap="none" lIns="92075" tIns="46038" rIns="92075" bIns="46038" anchor="ctr">
              <a:spAutoFit/>
            </a:bodyPr>
            <a:lstStyle/>
            <a:p>
              <a:pPr algn="ctr"/>
              <a:r>
                <a:rPr lang="en-US" sz="1300">
                  <a:latin typeface="Calibri" pitchFamily="34" charset="0"/>
                </a:rPr>
                <a:t>Invading</a:t>
              </a:r>
            </a:p>
            <a:p>
              <a:pPr algn="ctr"/>
              <a:r>
                <a:rPr lang="en-US" sz="1300">
                  <a:latin typeface="Calibri" pitchFamily="34" charset="0"/>
                </a:rPr>
                <a:t>microbes</a:t>
              </a:r>
            </a:p>
            <a:p>
              <a:pPr algn="ctr"/>
              <a:r>
                <a:rPr lang="en-US" sz="1300">
                  <a:latin typeface="Calibri" pitchFamily="34" charset="0"/>
                </a:rPr>
                <a:t>(pathogens)</a:t>
              </a:r>
            </a:p>
          </p:txBody>
        </p:sp>
      </p:grpSp>
      <p:sp>
        <p:nvSpPr>
          <p:cNvPr id="28" name="Text Box 25"/>
          <p:cNvSpPr txBox="1">
            <a:spLocks noChangeArrowheads="1"/>
          </p:cNvSpPr>
          <p:nvPr/>
        </p:nvSpPr>
        <p:spPr bwMode="auto">
          <a:xfrm>
            <a:off x="4648200" y="5421970"/>
            <a:ext cx="1064459" cy="293030"/>
          </a:xfrm>
          <a:prstGeom prst="rect">
            <a:avLst/>
          </a:prstGeom>
          <a:noFill/>
          <a:ln w="25400">
            <a:noFill/>
            <a:miter lim="800000"/>
            <a:headEnd/>
            <a:tailEnd/>
          </a:ln>
        </p:spPr>
        <p:txBody>
          <a:bodyPr wrap="none" lIns="92075" tIns="46038" rIns="92075" bIns="46038" anchor="ctr">
            <a:spAutoFit/>
          </a:bodyPr>
          <a:lstStyle/>
          <a:p>
            <a:pPr algn="ctr"/>
            <a:r>
              <a:rPr lang="en-US" sz="1300" dirty="0" smtClean="0">
                <a:latin typeface="Calibri" pitchFamily="34" charset="0"/>
              </a:rPr>
              <a:t>Complement</a:t>
            </a:r>
            <a:endParaRPr lang="en-US" sz="1300" dirty="0">
              <a:latin typeface="Calibri" pitchFamily="34" charset="0"/>
            </a:endParaRPr>
          </a:p>
        </p:txBody>
      </p:sp>
      <p:sp>
        <p:nvSpPr>
          <p:cNvPr id="29" name="AutoShape 12"/>
          <p:cNvSpPr>
            <a:spLocks noChangeArrowheads="1"/>
          </p:cNvSpPr>
          <p:nvPr/>
        </p:nvSpPr>
        <p:spPr bwMode="auto">
          <a:xfrm rot="5400000">
            <a:off x="4400586" y="5480086"/>
            <a:ext cx="253928" cy="215900"/>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92150" y="1643063"/>
            <a:ext cx="7897813" cy="4357687"/>
            <a:chOff x="480" y="1104"/>
            <a:chExt cx="5472" cy="2928"/>
          </a:xfrm>
        </p:grpSpPr>
        <p:sp>
          <p:nvSpPr>
            <p:cNvPr id="66563" name="Rectangle 3"/>
            <p:cNvSpPr>
              <a:spLocks noChangeArrowheads="1"/>
            </p:cNvSpPr>
            <p:nvPr/>
          </p:nvSpPr>
          <p:spPr bwMode="auto">
            <a:xfrm>
              <a:off x="480" y="1104"/>
              <a:ext cx="5472" cy="2928"/>
            </a:xfrm>
            <a:prstGeom prst="rect">
              <a:avLst/>
            </a:prstGeom>
            <a:solidFill>
              <a:schemeClr val="bg1"/>
            </a:solidFill>
            <a:ln w="19050">
              <a:solidFill>
                <a:schemeClr val="tx1"/>
              </a:solidFill>
              <a:miter lim="800000"/>
              <a:headEnd type="none" w="sm" len="sm"/>
              <a:tailEnd type="none" w="sm" len="sm"/>
            </a:ln>
            <a:effectLst/>
          </p:spPr>
          <p:txBody>
            <a:bodyPr wrap="none" lIns="109728" tIns="54864" rIns="109728" bIns="54864" anchor="ctr"/>
            <a:lstStyle/>
            <a:p>
              <a:endParaRPr lang="en-IN"/>
            </a:p>
          </p:txBody>
        </p:sp>
        <p:sp>
          <p:nvSpPr>
            <p:cNvPr id="66567" name="Line 7"/>
            <p:cNvSpPr>
              <a:spLocks noChangeShapeType="1"/>
            </p:cNvSpPr>
            <p:nvPr/>
          </p:nvSpPr>
          <p:spPr bwMode="auto">
            <a:xfrm>
              <a:off x="494" y="1680"/>
              <a:ext cx="5424" cy="0"/>
            </a:xfrm>
            <a:prstGeom prst="line">
              <a:avLst/>
            </a:prstGeom>
            <a:noFill/>
            <a:ln w="57150">
              <a:solidFill>
                <a:schemeClr val="tx1"/>
              </a:solidFill>
              <a:round/>
              <a:headEnd type="none" w="sm" len="sm"/>
              <a:tailEnd type="none" w="sm" len="sm"/>
            </a:ln>
            <a:effectLst/>
          </p:spPr>
          <p:txBody>
            <a:bodyPr lIns="109728" tIns="54864" rIns="109728" bIns="54864" anchor="ctr" anchorCtr="1"/>
            <a:lstStyle/>
            <a:p>
              <a:endParaRPr lang="en-IN"/>
            </a:p>
          </p:txBody>
        </p:sp>
      </p:grpSp>
      <p:sp>
        <p:nvSpPr>
          <p:cNvPr id="66568" name="Rectangle 8"/>
          <p:cNvSpPr>
            <a:spLocks noGrp="1" noChangeArrowheads="1"/>
          </p:cNvSpPr>
          <p:nvPr>
            <p:ph type="title"/>
          </p:nvPr>
        </p:nvSpPr>
        <p:spPr>
          <a:xfrm>
            <a:off x="571472" y="274638"/>
            <a:ext cx="8072494" cy="1143000"/>
          </a:xfrm>
          <a:solidFill>
            <a:schemeClr val="bg1"/>
          </a:solidFill>
          <a:ln w="19050" cap="flat">
            <a:noFill/>
          </a:ln>
        </p:spPr>
        <p:txBody>
          <a:bodyPr lIns="101059" tIns="50530" rIns="101059" bIns="50530" anchorCtr="1">
            <a:noAutofit/>
          </a:bodyPr>
          <a:lstStyle/>
          <a:p>
            <a:r>
              <a:rPr lang="en-US" sz="3600" b="1" dirty="0" smtClean="0">
                <a:solidFill>
                  <a:srgbClr val="00B0F0"/>
                </a:solidFill>
              </a:rPr>
              <a:t>Innate immunity  </a:t>
            </a:r>
            <a:r>
              <a:rPr lang="en-US" sz="3600" b="1" dirty="0" err="1" smtClean="0">
                <a:solidFill>
                  <a:srgbClr val="00B0F0"/>
                </a:solidFill>
              </a:rPr>
              <a:t>vs</a:t>
            </a:r>
            <a:r>
              <a:rPr lang="en-US" sz="3600" b="1" dirty="0" smtClean="0">
                <a:solidFill>
                  <a:srgbClr val="00B0F0"/>
                </a:solidFill>
              </a:rPr>
              <a:t>  </a:t>
            </a:r>
            <a:r>
              <a:rPr lang="en-US" sz="3600" b="1" dirty="0">
                <a:solidFill>
                  <a:srgbClr val="00B0F0"/>
                </a:solidFill>
              </a:rPr>
              <a:t>Adaptive Immunity</a:t>
            </a:r>
          </a:p>
        </p:txBody>
      </p:sp>
      <p:sp>
        <p:nvSpPr>
          <p:cNvPr id="66569" name="Rectangle 9"/>
          <p:cNvSpPr>
            <a:spLocks noGrp="1" noChangeArrowheads="1"/>
          </p:cNvSpPr>
          <p:nvPr>
            <p:ph type="body" sz="half" idx="1"/>
          </p:nvPr>
        </p:nvSpPr>
        <p:spPr>
          <a:xfrm>
            <a:off x="1031875" y="4876800"/>
            <a:ext cx="2502798" cy="563712"/>
          </a:xfrm>
          <a:noFill/>
          <a:ln/>
        </p:spPr>
        <p:txBody>
          <a:bodyPr wrap="none" lIns="101059" tIns="50530" rIns="101059" bIns="50530" anchorCtr="1">
            <a:spAutoFit/>
          </a:bodyPr>
          <a:lstStyle/>
          <a:p>
            <a:pPr marL="450850" indent="-450850">
              <a:buSzPct val="75000"/>
              <a:buNone/>
            </a:pPr>
            <a:r>
              <a:rPr lang="en-US" sz="2600" dirty="0" smtClean="0">
                <a:solidFill>
                  <a:schemeClr val="tx2"/>
                </a:solidFill>
              </a:rPr>
              <a:t>       No </a:t>
            </a:r>
            <a:r>
              <a:rPr lang="en-US" sz="2600" dirty="0">
                <a:solidFill>
                  <a:schemeClr val="tx2"/>
                </a:solidFill>
              </a:rPr>
              <a:t>memory</a:t>
            </a:r>
            <a:r>
              <a:rPr lang="en-US" sz="3000" dirty="0">
                <a:solidFill>
                  <a:schemeClr val="tx2"/>
                </a:solidFill>
              </a:rPr>
              <a:t> </a:t>
            </a:r>
          </a:p>
        </p:txBody>
      </p:sp>
      <p:sp>
        <p:nvSpPr>
          <p:cNvPr id="66571" name="Rectangle 11"/>
          <p:cNvSpPr>
            <a:spLocks noChangeArrowheads="1"/>
          </p:cNvSpPr>
          <p:nvPr/>
        </p:nvSpPr>
        <p:spPr bwMode="auto">
          <a:xfrm>
            <a:off x="1009650" y="2895600"/>
            <a:ext cx="2290763" cy="498475"/>
          </a:xfrm>
          <a:prstGeom prst="rect">
            <a:avLst/>
          </a:prstGeom>
          <a:noFill/>
          <a:ln w="19050">
            <a:noFill/>
            <a:miter lim="800000"/>
            <a:headEnd type="none" w="sm" len="sm"/>
            <a:tailEnd type="none" w="sm" len="sm"/>
          </a:ln>
          <a:effectLst/>
        </p:spPr>
        <p:txBody>
          <a:bodyPr wrap="none" lIns="101059" tIns="50530" rIns="101059" bIns="50530" anchorCtr="1">
            <a:spAutoFit/>
          </a:bodyPr>
          <a:lstStyle/>
          <a:p>
            <a:pPr marL="415925" indent="-415925" algn="l" defTabSz="841375">
              <a:spcBef>
                <a:spcPct val="20000"/>
              </a:spcBef>
              <a:buClr>
                <a:schemeClr val="bg2"/>
              </a:buClr>
              <a:buSzPct val="75000"/>
              <a:buFontTx/>
              <a:buChar char="•"/>
            </a:pPr>
            <a:r>
              <a:rPr lang="en-US" sz="2600" dirty="0" smtClean="0">
                <a:solidFill>
                  <a:schemeClr val="tx2"/>
                </a:solidFill>
              </a:rPr>
              <a:t> No </a:t>
            </a:r>
            <a:r>
              <a:rPr lang="en-US" sz="2600" dirty="0">
                <a:solidFill>
                  <a:schemeClr val="tx2"/>
                </a:solidFill>
              </a:rPr>
              <a:t>time lag</a:t>
            </a:r>
          </a:p>
        </p:txBody>
      </p:sp>
      <p:sp>
        <p:nvSpPr>
          <p:cNvPr id="66572" name="Rectangle 12"/>
          <p:cNvSpPr>
            <a:spLocks noChangeArrowheads="1"/>
          </p:cNvSpPr>
          <p:nvPr/>
        </p:nvSpPr>
        <p:spPr bwMode="auto">
          <a:xfrm>
            <a:off x="992188" y="3886200"/>
            <a:ext cx="3505200" cy="498475"/>
          </a:xfrm>
          <a:prstGeom prst="rect">
            <a:avLst/>
          </a:prstGeom>
          <a:noFill/>
          <a:ln w="19050">
            <a:noFill/>
            <a:miter lim="800000"/>
            <a:headEnd type="none" w="sm" len="sm"/>
            <a:tailEnd type="none" w="sm" len="sm"/>
          </a:ln>
          <a:effectLst/>
        </p:spPr>
        <p:txBody>
          <a:bodyPr wrap="none" lIns="101059" tIns="50530" rIns="101059" bIns="50530" anchorCtr="1">
            <a:spAutoFit/>
          </a:bodyPr>
          <a:lstStyle/>
          <a:p>
            <a:pPr marL="415925" indent="-415925" algn="l" defTabSz="841375">
              <a:spcBef>
                <a:spcPct val="20000"/>
              </a:spcBef>
              <a:buClr>
                <a:schemeClr val="bg2"/>
              </a:buClr>
              <a:buSzPct val="75000"/>
              <a:buFontTx/>
              <a:buChar char="•"/>
            </a:pPr>
            <a:r>
              <a:rPr lang="en-US" sz="2600">
                <a:solidFill>
                  <a:schemeClr val="tx2"/>
                </a:solidFill>
              </a:rPr>
              <a:t>Not antigen specific</a:t>
            </a:r>
          </a:p>
        </p:txBody>
      </p:sp>
      <p:sp>
        <p:nvSpPr>
          <p:cNvPr id="66574" name="Rectangle 14"/>
          <p:cNvSpPr>
            <a:spLocks noChangeArrowheads="1"/>
          </p:cNvSpPr>
          <p:nvPr/>
        </p:nvSpPr>
        <p:spPr bwMode="auto">
          <a:xfrm>
            <a:off x="5183188" y="2895600"/>
            <a:ext cx="2384425" cy="498475"/>
          </a:xfrm>
          <a:prstGeom prst="rect">
            <a:avLst/>
          </a:prstGeom>
          <a:noFill/>
          <a:ln w="19050">
            <a:noFill/>
            <a:miter lim="800000"/>
            <a:headEnd type="none" w="sm" len="sm"/>
            <a:tailEnd type="none" w="sm" len="sm"/>
          </a:ln>
          <a:effectLst/>
        </p:spPr>
        <p:txBody>
          <a:bodyPr wrap="none" lIns="101059" tIns="50530" rIns="101059" bIns="50530" anchorCtr="1">
            <a:spAutoFit/>
          </a:bodyPr>
          <a:lstStyle/>
          <a:p>
            <a:pPr marL="415925" indent="-415925" algn="l" defTabSz="841375">
              <a:spcBef>
                <a:spcPct val="20000"/>
              </a:spcBef>
              <a:buClr>
                <a:schemeClr val="bg2"/>
              </a:buClr>
              <a:buSzPct val="75000"/>
              <a:buFontTx/>
              <a:buChar char="•"/>
            </a:pPr>
            <a:r>
              <a:rPr lang="en-US" sz="2600">
                <a:solidFill>
                  <a:schemeClr val="tx2"/>
                </a:solidFill>
              </a:rPr>
              <a:t>A lag period</a:t>
            </a:r>
          </a:p>
        </p:txBody>
      </p:sp>
      <p:sp>
        <p:nvSpPr>
          <p:cNvPr id="66575" name="Rectangle 15"/>
          <p:cNvSpPr>
            <a:spLocks noChangeArrowheads="1"/>
          </p:cNvSpPr>
          <p:nvPr/>
        </p:nvSpPr>
        <p:spPr bwMode="auto">
          <a:xfrm>
            <a:off x="5186363" y="3886200"/>
            <a:ext cx="2935287" cy="498475"/>
          </a:xfrm>
          <a:prstGeom prst="rect">
            <a:avLst/>
          </a:prstGeom>
          <a:noFill/>
          <a:ln w="19050">
            <a:noFill/>
            <a:miter lim="800000"/>
            <a:headEnd type="none" w="sm" len="sm"/>
            <a:tailEnd type="none" w="sm" len="sm"/>
          </a:ln>
          <a:effectLst/>
        </p:spPr>
        <p:txBody>
          <a:bodyPr wrap="none" lIns="101059" tIns="50530" rIns="101059" bIns="50530" anchorCtr="1">
            <a:spAutoFit/>
          </a:bodyPr>
          <a:lstStyle/>
          <a:p>
            <a:pPr marL="415925" indent="-415925" algn="l" defTabSz="841375">
              <a:spcBef>
                <a:spcPct val="20000"/>
              </a:spcBef>
              <a:buClr>
                <a:schemeClr val="bg2"/>
              </a:buClr>
              <a:buSzPct val="75000"/>
              <a:buFontTx/>
              <a:buChar char="•"/>
            </a:pPr>
            <a:r>
              <a:rPr lang="en-US" sz="2600">
                <a:solidFill>
                  <a:schemeClr val="tx2"/>
                </a:solidFill>
              </a:rPr>
              <a:t>Antigen specific</a:t>
            </a:r>
          </a:p>
        </p:txBody>
      </p:sp>
      <p:sp>
        <p:nvSpPr>
          <p:cNvPr id="66576" name="Rectangle 16"/>
          <p:cNvSpPr>
            <a:spLocks noChangeArrowheads="1"/>
          </p:cNvSpPr>
          <p:nvPr/>
        </p:nvSpPr>
        <p:spPr bwMode="auto">
          <a:xfrm>
            <a:off x="5164138" y="4924425"/>
            <a:ext cx="2566987" cy="974725"/>
          </a:xfrm>
          <a:prstGeom prst="rect">
            <a:avLst/>
          </a:prstGeom>
          <a:noFill/>
          <a:ln w="19050">
            <a:noFill/>
            <a:miter lim="800000"/>
            <a:headEnd type="none" w="sm" len="sm"/>
            <a:tailEnd type="none" w="sm" len="sm"/>
          </a:ln>
          <a:effectLst/>
        </p:spPr>
        <p:txBody>
          <a:bodyPr wrap="none" lIns="101059" tIns="50530" rIns="101059" bIns="50530" anchorCtr="1">
            <a:spAutoFit/>
          </a:bodyPr>
          <a:lstStyle/>
          <a:p>
            <a:pPr marL="415925" indent="-415925" algn="l" defTabSz="841375">
              <a:spcBef>
                <a:spcPct val="20000"/>
              </a:spcBef>
              <a:buClr>
                <a:schemeClr val="bg2"/>
              </a:buClr>
              <a:buSzPct val="75000"/>
              <a:buFontTx/>
              <a:buChar char="•"/>
            </a:pPr>
            <a:r>
              <a:rPr lang="en-US" sz="2600">
                <a:solidFill>
                  <a:schemeClr val="tx2"/>
                </a:solidFill>
              </a:rPr>
              <a:t>Development</a:t>
            </a:r>
          </a:p>
          <a:p>
            <a:pPr marL="520700" lvl="1" algn="l" defTabSz="841375">
              <a:spcBef>
                <a:spcPct val="20000"/>
              </a:spcBef>
              <a:buClr>
                <a:schemeClr val="bg2"/>
              </a:buClr>
              <a:buSzPct val="75000"/>
              <a:buFont typeface="Wingdings" pitchFamily="2" charset="2"/>
              <a:buNone/>
            </a:pPr>
            <a:r>
              <a:rPr lang="en-US" sz="2600">
                <a:solidFill>
                  <a:schemeClr val="tx2"/>
                </a:solidFill>
              </a:rPr>
              <a:t>of memory</a:t>
            </a:r>
          </a:p>
        </p:txBody>
      </p:sp>
      <p:sp>
        <p:nvSpPr>
          <p:cNvPr id="15" name="Text Box 5"/>
          <p:cNvSpPr txBox="1">
            <a:spLocks noChangeArrowheads="1"/>
          </p:cNvSpPr>
          <p:nvPr/>
        </p:nvSpPr>
        <p:spPr bwMode="auto">
          <a:xfrm>
            <a:off x="1285852" y="1714488"/>
            <a:ext cx="2706956" cy="856099"/>
          </a:xfrm>
          <a:prstGeom prst="rect">
            <a:avLst/>
          </a:prstGeom>
          <a:noFill/>
          <a:ln w="19050">
            <a:noFill/>
            <a:miter lim="800000"/>
            <a:headEnd type="none" w="sm" len="sm"/>
            <a:tailEnd type="none" w="sm" len="sm"/>
          </a:ln>
          <a:effectLst/>
        </p:spPr>
        <p:txBody>
          <a:bodyPr wrap="none" lIns="101059" tIns="50530" rIns="101059" bIns="50530" anchorCtr="1">
            <a:spAutoFit/>
          </a:bodyPr>
          <a:lstStyle/>
          <a:p>
            <a:pPr algn="l" defTabSz="841375">
              <a:spcBef>
                <a:spcPct val="0"/>
              </a:spcBef>
            </a:pPr>
            <a:r>
              <a:rPr lang="en-US" sz="2800" dirty="0"/>
              <a:t>Innate </a:t>
            </a:r>
            <a:r>
              <a:rPr lang="en-US" sz="2800" dirty="0" smtClean="0"/>
              <a:t>Immunity</a:t>
            </a:r>
          </a:p>
          <a:p>
            <a:pPr algn="l" defTabSz="841375">
              <a:spcBef>
                <a:spcPct val="0"/>
              </a:spcBef>
            </a:pPr>
            <a:r>
              <a:rPr lang="en-US" sz="2000" dirty="0" smtClean="0"/>
              <a:t>(first line of defense) </a:t>
            </a:r>
            <a:endParaRPr lang="en-US" sz="2000" dirty="0"/>
          </a:p>
        </p:txBody>
      </p:sp>
      <p:sp>
        <p:nvSpPr>
          <p:cNvPr id="16" name="Text Box 5"/>
          <p:cNvSpPr txBox="1">
            <a:spLocks noChangeArrowheads="1"/>
          </p:cNvSpPr>
          <p:nvPr/>
        </p:nvSpPr>
        <p:spPr bwMode="auto">
          <a:xfrm>
            <a:off x="5000628" y="1714488"/>
            <a:ext cx="3143272" cy="840711"/>
          </a:xfrm>
          <a:prstGeom prst="rect">
            <a:avLst/>
          </a:prstGeom>
          <a:noFill/>
          <a:ln w="19050">
            <a:noFill/>
            <a:miter lim="800000"/>
            <a:headEnd type="none" w="sm" len="sm"/>
            <a:tailEnd type="none" w="sm" len="sm"/>
          </a:ln>
          <a:effectLst/>
        </p:spPr>
        <p:txBody>
          <a:bodyPr wrap="square" lIns="101059" tIns="50530" rIns="101059" bIns="50530" anchorCtr="1">
            <a:spAutoFit/>
          </a:bodyPr>
          <a:lstStyle/>
          <a:p>
            <a:pPr algn="l" defTabSz="841375">
              <a:spcBef>
                <a:spcPct val="0"/>
              </a:spcBef>
            </a:pPr>
            <a:r>
              <a:rPr lang="en-US" sz="2800" dirty="0" smtClean="0"/>
              <a:t>Adaptive Immunity</a:t>
            </a:r>
          </a:p>
          <a:p>
            <a:pPr algn="l" defTabSz="841375">
              <a:spcBef>
                <a:spcPct val="0"/>
              </a:spcBef>
            </a:pPr>
            <a:r>
              <a:rPr lang="en-US" sz="2000" dirty="0" smtClean="0"/>
              <a:t>(second line of defense) </a:t>
            </a:r>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3" name="Rectangle 17"/>
          <p:cNvSpPr>
            <a:spLocks noGrp="1" noChangeArrowheads="1"/>
          </p:cNvSpPr>
          <p:nvPr>
            <p:ph type="title"/>
          </p:nvPr>
        </p:nvSpPr>
        <p:spPr/>
        <p:txBody>
          <a:bodyPr>
            <a:normAutofit/>
          </a:bodyPr>
          <a:lstStyle/>
          <a:p>
            <a:r>
              <a:rPr lang="en-US" b="1" dirty="0" smtClean="0">
                <a:solidFill>
                  <a:srgbClr val="00B0F0"/>
                </a:solidFill>
              </a:rPr>
              <a:t>The innate </a:t>
            </a:r>
            <a:r>
              <a:rPr lang="en-US" b="1" dirty="0">
                <a:solidFill>
                  <a:srgbClr val="00B0F0"/>
                </a:solidFill>
              </a:rPr>
              <a:t>i</a:t>
            </a:r>
            <a:r>
              <a:rPr lang="en-US" b="1" dirty="0" smtClean="0">
                <a:solidFill>
                  <a:srgbClr val="00B0F0"/>
                </a:solidFill>
              </a:rPr>
              <a:t>mmune </a:t>
            </a:r>
            <a:r>
              <a:rPr lang="en-US" b="1" dirty="0">
                <a:solidFill>
                  <a:srgbClr val="00B0F0"/>
                </a:solidFill>
              </a:rPr>
              <a:t>System</a:t>
            </a:r>
          </a:p>
        </p:txBody>
      </p:sp>
      <p:graphicFrame>
        <p:nvGraphicFramePr>
          <p:cNvPr id="2" name="Diagram 1"/>
          <p:cNvGraphicFramePr/>
          <p:nvPr/>
        </p:nvGraphicFramePr>
        <p:xfrm>
          <a:off x="714348" y="1785926"/>
          <a:ext cx="7686700" cy="3721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31" name="Rectangle 35"/>
          <p:cNvSpPr>
            <a:spLocks noChangeArrowheads="1"/>
          </p:cNvSpPr>
          <p:nvPr/>
        </p:nvSpPr>
        <p:spPr bwMode="auto">
          <a:xfrm>
            <a:off x="428596" y="6072206"/>
            <a:ext cx="8229600" cy="381000"/>
          </a:xfrm>
          <a:prstGeom prst="rect">
            <a:avLst/>
          </a:prstGeom>
          <a:noFill/>
          <a:ln w="9525">
            <a:noFill/>
            <a:miter lim="800000"/>
            <a:headEnd/>
            <a:tailEnd/>
          </a:ln>
          <a:effectLst/>
        </p:spPr>
        <p:txBody>
          <a:bodyPr anchor="ctr"/>
          <a:lstStyle/>
          <a:p>
            <a:pPr eaLnBrk="1" hangingPunct="1">
              <a:spcBef>
                <a:spcPct val="0"/>
              </a:spcBef>
            </a:pPr>
            <a:r>
              <a:rPr lang="en-US" sz="2000" dirty="0" smtClean="0">
                <a:solidFill>
                  <a:schemeClr val="tx2"/>
                </a:solidFill>
              </a:rPr>
              <a:t>  		   </a:t>
            </a:r>
            <a:r>
              <a:rPr lang="en-US" sz="2000" b="1" dirty="0" smtClean="0">
                <a:solidFill>
                  <a:schemeClr val="tx2"/>
                </a:solidFill>
              </a:rPr>
              <a:t>Interactions </a:t>
            </a:r>
            <a:r>
              <a:rPr lang="en-US" sz="2000" b="1" dirty="0">
                <a:solidFill>
                  <a:schemeClr val="tx2"/>
                </a:solidFill>
              </a:rPr>
              <a:t>between the two systems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Autofit/>
          </a:bodyPr>
          <a:lstStyle/>
          <a:p>
            <a:r>
              <a:rPr lang="en-IN" sz="4800" b="1" dirty="0" smtClean="0">
                <a:solidFill>
                  <a:srgbClr val="00B0F0"/>
                </a:solidFill>
              </a:rPr>
              <a:t>Innate immune system </a:t>
            </a:r>
            <a:br>
              <a:rPr lang="en-IN" sz="4800" b="1" dirty="0" smtClean="0">
                <a:solidFill>
                  <a:srgbClr val="00B0F0"/>
                </a:solidFill>
              </a:rPr>
            </a:br>
            <a:r>
              <a:rPr lang="en-IN" sz="4800" b="1" dirty="0" smtClean="0">
                <a:solidFill>
                  <a:srgbClr val="00B0F0"/>
                </a:solidFill>
              </a:rPr>
              <a:t>External </a:t>
            </a:r>
            <a:r>
              <a:rPr lang="en-IN" sz="4800" b="1" dirty="0" err="1" smtClean="0">
                <a:solidFill>
                  <a:srgbClr val="00B0F0"/>
                </a:solidFill>
              </a:rPr>
              <a:t>defenses</a:t>
            </a:r>
            <a:endParaRPr lang="en-IN" sz="4800" b="1" dirty="0">
              <a:solidFill>
                <a:srgbClr val="00B0F0"/>
              </a:solidFill>
            </a:endParaRPr>
          </a:p>
        </p:txBody>
      </p:sp>
      <p:sp>
        <p:nvSpPr>
          <p:cNvPr id="7" name="Subtitle 6"/>
          <p:cNvSpPr>
            <a:spLocks noGrp="1"/>
          </p:cNvSpPr>
          <p:nvPr>
            <p:ph type="subTitle" idx="1"/>
          </p:nvPr>
        </p:nvSpPr>
        <p:spPr/>
        <p:txBody>
          <a:bodyPr/>
          <a:lstStyle/>
          <a:p>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00B0F0"/>
                </a:solidFill>
              </a:rPr>
              <a:t>Anatomical Barriers - Mechanical Factors</a:t>
            </a:r>
            <a:endParaRPr lang="en-IN" sz="3600" b="1" dirty="0">
              <a:solidFill>
                <a:srgbClr val="00B0F0"/>
              </a:solidFill>
            </a:endParaRPr>
          </a:p>
        </p:txBody>
      </p:sp>
      <p:sp>
        <p:nvSpPr>
          <p:cNvPr id="5" name="Content Placeholder 4"/>
          <p:cNvSpPr>
            <a:spLocks noGrp="1"/>
          </p:cNvSpPr>
          <p:nvPr>
            <p:ph sz="half" idx="1"/>
          </p:nvPr>
        </p:nvSpPr>
        <p:spPr>
          <a:xfrm>
            <a:off x="500034" y="1857364"/>
            <a:ext cx="4038600" cy="971543"/>
          </a:xfrm>
        </p:spPr>
        <p:txBody>
          <a:bodyPr/>
          <a:lstStyle/>
          <a:p>
            <a:r>
              <a:rPr lang="en-IN" dirty="0" smtClean="0"/>
              <a:t>Skin</a:t>
            </a:r>
          </a:p>
          <a:p>
            <a:endParaRPr lang="en-IN" dirty="0" smtClean="0"/>
          </a:p>
          <a:p>
            <a:endParaRPr lang="en-IN" dirty="0" smtClean="0"/>
          </a:p>
        </p:txBody>
      </p:sp>
      <p:sp>
        <p:nvSpPr>
          <p:cNvPr id="7" name="TextBox 6"/>
          <p:cNvSpPr txBox="1"/>
          <p:nvPr/>
        </p:nvSpPr>
        <p:spPr>
          <a:xfrm>
            <a:off x="571472" y="5357826"/>
            <a:ext cx="3571900" cy="1231106"/>
          </a:xfrm>
          <a:prstGeom prst="rect">
            <a:avLst/>
          </a:prstGeom>
          <a:noFill/>
        </p:spPr>
        <p:txBody>
          <a:bodyPr wrap="square" rtlCol="0">
            <a:spAutoFit/>
          </a:bodyPr>
          <a:lstStyle/>
          <a:p>
            <a:pPr>
              <a:buFont typeface="Arial" pitchFamily="34" charset="0"/>
              <a:buChar char="•"/>
            </a:pPr>
            <a:r>
              <a:rPr lang="en-IN" sz="2800" dirty="0" smtClean="0"/>
              <a:t> Flushing action of </a:t>
            </a:r>
          </a:p>
          <a:p>
            <a:r>
              <a:rPr lang="en-IN" sz="2800" dirty="0" smtClean="0"/>
              <a:t>   saliva, tears, urine</a:t>
            </a:r>
          </a:p>
          <a:p>
            <a:endParaRPr lang="en-IN" dirty="0"/>
          </a:p>
        </p:txBody>
      </p:sp>
      <p:sp>
        <p:nvSpPr>
          <p:cNvPr id="8" name="TextBox 7"/>
          <p:cNvSpPr txBox="1"/>
          <p:nvPr/>
        </p:nvSpPr>
        <p:spPr>
          <a:xfrm>
            <a:off x="428596" y="3714752"/>
            <a:ext cx="3714776" cy="800219"/>
          </a:xfrm>
          <a:prstGeom prst="rect">
            <a:avLst/>
          </a:prstGeom>
          <a:noFill/>
        </p:spPr>
        <p:txBody>
          <a:bodyPr wrap="square" rtlCol="0">
            <a:spAutoFit/>
          </a:bodyPr>
          <a:lstStyle/>
          <a:p>
            <a:pPr>
              <a:buFont typeface="Arial" pitchFamily="34" charset="0"/>
              <a:buChar char="•"/>
            </a:pPr>
            <a:r>
              <a:rPr lang="en-IN" sz="2800" dirty="0" smtClean="0"/>
              <a:t>  </a:t>
            </a:r>
            <a:r>
              <a:rPr lang="en-IN" sz="2800" dirty="0" err="1" smtClean="0"/>
              <a:t>Mucociliary</a:t>
            </a:r>
            <a:r>
              <a:rPr lang="en-IN" sz="2800" dirty="0" smtClean="0"/>
              <a:t> escalator</a:t>
            </a:r>
          </a:p>
          <a:p>
            <a:endParaRPr lang="en-IN" dirty="0"/>
          </a:p>
        </p:txBody>
      </p:sp>
      <p:pic>
        <p:nvPicPr>
          <p:cNvPr id="9" name="Content Placeholder 8" descr="http://img.webmd.com/dtmcms/live/webmd/consumer_assets/site_images/article_thumbnails/reference_guide/medical_reference/375x321_skin_frameless.jpg"/>
          <p:cNvPicPr>
            <a:picLocks noGrp="1"/>
          </p:cNvPicPr>
          <p:nvPr>
            <p:ph sz="half" idx="2"/>
          </p:nvPr>
        </p:nvPicPr>
        <p:blipFill>
          <a:blip r:embed="rId2"/>
          <a:srcRect/>
          <a:stretch>
            <a:fillRect/>
          </a:stretch>
        </p:blipFill>
        <p:spPr bwMode="auto">
          <a:xfrm>
            <a:off x="1857356" y="1285860"/>
            <a:ext cx="2428892" cy="1785950"/>
          </a:xfrm>
          <a:prstGeom prst="rect">
            <a:avLst/>
          </a:prstGeom>
          <a:noFill/>
          <a:ln w="9525">
            <a:noFill/>
            <a:miter lim="800000"/>
            <a:headEnd/>
            <a:tailEnd/>
          </a:ln>
        </p:spPr>
      </p:pic>
      <p:pic>
        <p:nvPicPr>
          <p:cNvPr id="10" name="Picture 9" descr="http://www.boogordoctor.com/wp-content/uploads/2010/04/Cilia1.png"/>
          <p:cNvPicPr/>
          <p:nvPr/>
        </p:nvPicPr>
        <p:blipFill>
          <a:blip r:embed="rId3"/>
          <a:srcRect/>
          <a:stretch>
            <a:fillRect/>
          </a:stretch>
        </p:blipFill>
        <p:spPr bwMode="auto">
          <a:xfrm>
            <a:off x="4286248" y="3286124"/>
            <a:ext cx="2348856" cy="1471610"/>
          </a:xfrm>
          <a:prstGeom prst="rect">
            <a:avLst/>
          </a:prstGeom>
          <a:noFill/>
          <a:ln w="9525">
            <a:noFill/>
            <a:miter lim="800000"/>
            <a:headEnd/>
            <a:tailEnd/>
          </a:ln>
        </p:spPr>
      </p:pic>
      <p:pic>
        <p:nvPicPr>
          <p:cNvPr id="11" name="Picture 10" descr="http://www.ucl.ac.uk/~zchabg4/pics/mucociliary_escalator.gif"/>
          <p:cNvPicPr/>
          <p:nvPr/>
        </p:nvPicPr>
        <p:blipFill>
          <a:blip r:embed="rId4"/>
          <a:srcRect/>
          <a:stretch>
            <a:fillRect/>
          </a:stretch>
        </p:blipFill>
        <p:spPr bwMode="auto">
          <a:xfrm>
            <a:off x="7072330" y="3214686"/>
            <a:ext cx="1928826" cy="1605908"/>
          </a:xfrm>
          <a:prstGeom prst="rect">
            <a:avLst/>
          </a:prstGeom>
          <a:noFill/>
          <a:ln w="9525">
            <a:noFill/>
            <a:miter lim="800000"/>
            <a:headEnd/>
            <a:tailEnd/>
          </a:ln>
        </p:spPr>
      </p:pic>
      <p:pic>
        <p:nvPicPr>
          <p:cNvPr id="13" name="Picture 12" descr="http://www.drugs.com/health-guide/images/205375.jpg"/>
          <p:cNvPicPr/>
          <p:nvPr/>
        </p:nvPicPr>
        <p:blipFill>
          <a:blip r:embed="rId5"/>
          <a:srcRect r="46901"/>
          <a:stretch>
            <a:fillRect/>
          </a:stretch>
        </p:blipFill>
        <p:spPr bwMode="auto">
          <a:xfrm>
            <a:off x="4714876" y="5143512"/>
            <a:ext cx="1401122" cy="15782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4282" y="214290"/>
            <a:ext cx="8358246" cy="1143000"/>
          </a:xfrm>
        </p:spPr>
        <p:txBody>
          <a:bodyPr>
            <a:noAutofit/>
          </a:bodyPr>
          <a:lstStyle/>
          <a:p>
            <a:r>
              <a:rPr lang="en-US" sz="4000" b="1" dirty="0" smtClean="0">
                <a:solidFill>
                  <a:srgbClr val="00B0F0"/>
                </a:solidFill>
              </a:rPr>
              <a:t>Anatomical Barriers – Chemical factors</a:t>
            </a:r>
            <a:endParaRPr lang="en-IN" sz="4000" b="1" dirty="0">
              <a:solidFill>
                <a:srgbClr val="00B0F0"/>
              </a:solidFill>
            </a:endParaRPr>
          </a:p>
        </p:txBody>
      </p:sp>
      <p:sp>
        <p:nvSpPr>
          <p:cNvPr id="5" name="Content Placeholder 4"/>
          <p:cNvSpPr>
            <a:spLocks noGrp="1"/>
          </p:cNvSpPr>
          <p:nvPr>
            <p:ph sz="half" idx="4294967295"/>
          </p:nvPr>
        </p:nvSpPr>
        <p:spPr>
          <a:xfrm>
            <a:off x="357158" y="1571612"/>
            <a:ext cx="2500330" cy="642942"/>
          </a:xfrm>
        </p:spPr>
        <p:txBody>
          <a:bodyPr>
            <a:normAutofit lnSpcReduction="10000"/>
          </a:bodyPr>
          <a:lstStyle/>
          <a:p>
            <a:pPr>
              <a:buNone/>
            </a:pPr>
            <a:r>
              <a:rPr lang="en-IN" sz="1800" b="1" dirty="0" smtClean="0">
                <a:solidFill>
                  <a:srgbClr val="FF0000"/>
                </a:solidFill>
              </a:rPr>
              <a:t>Antimicrobial </a:t>
            </a:r>
          </a:p>
          <a:p>
            <a:pPr>
              <a:buNone/>
            </a:pPr>
            <a:r>
              <a:rPr lang="en-IN" sz="1800" b="1" dirty="0" smtClean="0">
                <a:solidFill>
                  <a:srgbClr val="FF0000"/>
                </a:solidFill>
              </a:rPr>
              <a:t>Peptides in sweat</a:t>
            </a:r>
          </a:p>
          <a:p>
            <a:endParaRPr lang="en-IN" dirty="0" smtClean="0"/>
          </a:p>
          <a:p>
            <a:endParaRPr lang="en-IN" dirty="0" smtClean="0"/>
          </a:p>
        </p:txBody>
      </p:sp>
      <p:sp>
        <p:nvSpPr>
          <p:cNvPr id="7" name="TextBox 6"/>
          <p:cNvSpPr txBox="1"/>
          <p:nvPr/>
        </p:nvSpPr>
        <p:spPr>
          <a:xfrm>
            <a:off x="6000760" y="1357298"/>
            <a:ext cx="2714644" cy="523220"/>
          </a:xfrm>
          <a:prstGeom prst="rect">
            <a:avLst/>
          </a:prstGeom>
          <a:noFill/>
        </p:spPr>
        <p:txBody>
          <a:bodyPr wrap="square" rtlCol="0">
            <a:spAutoFit/>
          </a:bodyPr>
          <a:lstStyle/>
          <a:p>
            <a:r>
              <a:rPr lang="en-IN" sz="2800" dirty="0" smtClean="0"/>
              <a:t> </a:t>
            </a:r>
            <a:r>
              <a:rPr lang="en-IN" b="1" dirty="0" err="1" smtClean="0">
                <a:solidFill>
                  <a:srgbClr val="FF0000"/>
                </a:solidFill>
              </a:rPr>
              <a:t>Lysozyme</a:t>
            </a:r>
            <a:r>
              <a:rPr lang="en-IN" b="1" dirty="0" smtClean="0">
                <a:solidFill>
                  <a:srgbClr val="FF0000"/>
                </a:solidFill>
              </a:rPr>
              <a:t> in tears /saliva</a:t>
            </a:r>
            <a:endParaRPr lang="en-IN" b="1" dirty="0">
              <a:solidFill>
                <a:srgbClr val="FF0000"/>
              </a:solidFill>
            </a:endParaRPr>
          </a:p>
        </p:txBody>
      </p:sp>
      <p:sp>
        <p:nvSpPr>
          <p:cNvPr id="8" name="TextBox 7"/>
          <p:cNvSpPr txBox="1"/>
          <p:nvPr/>
        </p:nvSpPr>
        <p:spPr>
          <a:xfrm>
            <a:off x="3357554" y="1500174"/>
            <a:ext cx="1785950" cy="646331"/>
          </a:xfrm>
          <a:prstGeom prst="rect">
            <a:avLst/>
          </a:prstGeom>
          <a:noFill/>
        </p:spPr>
        <p:txBody>
          <a:bodyPr wrap="square" rtlCol="0">
            <a:spAutoFit/>
          </a:bodyPr>
          <a:lstStyle/>
          <a:p>
            <a:r>
              <a:rPr lang="en-IN" b="1" dirty="0" err="1" smtClean="0">
                <a:solidFill>
                  <a:srgbClr val="FF0000"/>
                </a:solidFill>
              </a:rPr>
              <a:t>HCl</a:t>
            </a:r>
            <a:r>
              <a:rPr lang="en-IN" b="1" dirty="0" smtClean="0">
                <a:solidFill>
                  <a:srgbClr val="FF0000"/>
                </a:solidFill>
              </a:rPr>
              <a:t> in stomach</a:t>
            </a:r>
            <a:endParaRPr lang="en-IN" sz="2800" b="1" dirty="0" smtClean="0">
              <a:solidFill>
                <a:srgbClr val="FF0000"/>
              </a:solidFill>
            </a:endParaRPr>
          </a:p>
          <a:p>
            <a:endParaRPr lang="en-IN" dirty="0"/>
          </a:p>
        </p:txBody>
      </p:sp>
      <p:pic>
        <p:nvPicPr>
          <p:cNvPr id="14" name="Picture 13" descr="http://www.clipartguide.com/_named_clipart_images/0060-0906-0217-3138_Tired_Sweating_Handyman_clipart_image.jpg"/>
          <p:cNvPicPr/>
          <p:nvPr/>
        </p:nvPicPr>
        <p:blipFill>
          <a:blip r:embed="rId3"/>
          <a:srcRect r="1366" b="45995"/>
          <a:stretch>
            <a:fillRect/>
          </a:stretch>
        </p:blipFill>
        <p:spPr bwMode="auto">
          <a:xfrm>
            <a:off x="500034" y="3000372"/>
            <a:ext cx="1928826" cy="1785950"/>
          </a:xfrm>
          <a:prstGeom prst="rect">
            <a:avLst/>
          </a:prstGeom>
          <a:noFill/>
          <a:ln w="9525">
            <a:noFill/>
            <a:miter lim="800000"/>
            <a:headEnd/>
            <a:tailEnd/>
          </a:ln>
        </p:spPr>
      </p:pic>
      <p:pic>
        <p:nvPicPr>
          <p:cNvPr id="15" name="Picture 14" descr="https://figures.boundless.com/18530/large/figure-02-02-07.jpe"/>
          <p:cNvPicPr/>
          <p:nvPr/>
        </p:nvPicPr>
        <p:blipFill>
          <a:blip r:embed="rId4"/>
          <a:srcRect/>
          <a:stretch>
            <a:fillRect/>
          </a:stretch>
        </p:blipFill>
        <p:spPr bwMode="auto">
          <a:xfrm>
            <a:off x="3000364" y="2143116"/>
            <a:ext cx="2714644" cy="3643314"/>
          </a:xfrm>
          <a:prstGeom prst="rect">
            <a:avLst/>
          </a:prstGeom>
          <a:noFill/>
          <a:ln w="9525">
            <a:noFill/>
            <a:miter lim="800000"/>
            <a:headEnd/>
            <a:tailEnd/>
          </a:ln>
        </p:spPr>
      </p:pic>
      <p:pic>
        <p:nvPicPr>
          <p:cNvPr id="16" name="Picture 15" descr="http://www.toonpool.com/user/16904/files/tears_1301265.jpg"/>
          <p:cNvPicPr/>
          <p:nvPr/>
        </p:nvPicPr>
        <p:blipFill>
          <a:blip r:embed="rId5" cstate="print"/>
          <a:srcRect/>
          <a:stretch>
            <a:fillRect/>
          </a:stretch>
        </p:blipFill>
        <p:spPr bwMode="auto">
          <a:xfrm>
            <a:off x="6715140" y="2571744"/>
            <a:ext cx="1428760" cy="1990511"/>
          </a:xfrm>
          <a:prstGeom prst="rect">
            <a:avLst/>
          </a:prstGeom>
          <a:noFill/>
          <a:ln w="9525">
            <a:noFill/>
            <a:miter lim="800000"/>
            <a:headEnd/>
            <a:tailEnd/>
          </a:ln>
        </p:spPr>
      </p:pic>
      <p:sp>
        <p:nvSpPr>
          <p:cNvPr id="17" name="Oval 16"/>
          <p:cNvSpPr/>
          <p:nvPr/>
        </p:nvSpPr>
        <p:spPr>
          <a:xfrm>
            <a:off x="3571868" y="5286388"/>
            <a:ext cx="1500198" cy="3571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3" name="Group 17"/>
          <p:cNvGrpSpPr/>
          <p:nvPr/>
        </p:nvGrpSpPr>
        <p:grpSpPr>
          <a:xfrm>
            <a:off x="6643702" y="5429264"/>
            <a:ext cx="1428760" cy="1148922"/>
            <a:chOff x="3000364" y="5072074"/>
            <a:chExt cx="1143008" cy="1006046"/>
          </a:xfrm>
        </p:grpSpPr>
        <p:pic>
          <p:nvPicPr>
            <p:cNvPr id="19" name="Picture 18" descr="http://vignette2.wikia.nocookie.net/resscientiae/images/2/2e/4577519-cold-virus-virus-influenza-dna-virus-staphylococus-blood-virus-hiv-virus-computer-virus.jpg/revision/latest?cb=20140525161423"/>
            <p:cNvPicPr/>
            <p:nvPr/>
          </p:nvPicPr>
          <p:blipFill>
            <a:blip r:embed="rId6" cstate="print"/>
            <a:srcRect l="33039" r="31673" b="70494"/>
            <a:stretch>
              <a:fillRect/>
            </a:stretch>
          </p:blipFill>
          <p:spPr bwMode="auto">
            <a:xfrm>
              <a:off x="3000364" y="5143512"/>
              <a:ext cx="1118793" cy="934608"/>
            </a:xfrm>
            <a:prstGeom prst="rect">
              <a:avLst/>
            </a:prstGeom>
            <a:noFill/>
            <a:ln w="9525">
              <a:noFill/>
              <a:miter lim="800000"/>
              <a:headEnd/>
              <a:tailEnd/>
            </a:ln>
          </p:spPr>
        </p:pic>
        <p:cxnSp>
          <p:nvCxnSpPr>
            <p:cNvPr id="20" name="Straight Connector 19"/>
            <p:cNvCxnSpPr/>
            <p:nvPr/>
          </p:nvCxnSpPr>
          <p:spPr>
            <a:xfrm>
              <a:off x="3000364" y="5143512"/>
              <a:ext cx="1143008" cy="928694"/>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0800000" flipV="1">
              <a:off x="3071802" y="5072074"/>
              <a:ext cx="1071570" cy="1000132"/>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3" name="Straight Connector 22"/>
          <p:cNvCxnSpPr/>
          <p:nvPr/>
        </p:nvCxnSpPr>
        <p:spPr>
          <a:xfrm rot="5400000">
            <a:off x="750861" y="5678503"/>
            <a:ext cx="1071570"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1285852" y="6215082"/>
            <a:ext cx="5357850" cy="158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7108843" y="4964123"/>
            <a:ext cx="642942" cy="158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357818" y="5500702"/>
            <a:ext cx="1071570" cy="35719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82660"/>
          </a:xfrm>
        </p:spPr>
        <p:txBody>
          <a:bodyPr>
            <a:normAutofit/>
          </a:bodyPr>
          <a:lstStyle/>
          <a:p>
            <a:r>
              <a:rPr lang="en-US" sz="3800" b="1" dirty="0" smtClean="0">
                <a:solidFill>
                  <a:srgbClr val="00B0F0"/>
                </a:solidFill>
              </a:rPr>
              <a:t>Anatomical Barriers – Biological fac</a:t>
            </a:r>
            <a:r>
              <a:rPr lang="en-US" sz="3600" b="1" dirty="0" smtClean="0">
                <a:solidFill>
                  <a:srgbClr val="00B0F0"/>
                </a:solidFill>
              </a:rPr>
              <a:t>tors</a:t>
            </a:r>
            <a:endParaRPr lang="en-IN" sz="3600" dirty="0"/>
          </a:p>
        </p:txBody>
      </p:sp>
      <p:pic>
        <p:nvPicPr>
          <p:cNvPr id="4" name="Content Placeholder 3" descr="http://www.scq.ubc.ca/wp-content/uploads/2006/08/normalflorabody.gif"/>
          <p:cNvPicPr>
            <a:picLocks noGrp="1"/>
          </p:cNvPicPr>
          <p:nvPr>
            <p:ph idx="1"/>
          </p:nvPr>
        </p:nvPicPr>
        <p:blipFill>
          <a:blip r:embed="rId2"/>
          <a:srcRect/>
          <a:stretch>
            <a:fillRect/>
          </a:stretch>
        </p:blipFill>
        <p:spPr bwMode="auto">
          <a:xfrm>
            <a:off x="5572132" y="1643050"/>
            <a:ext cx="3143272" cy="4572032"/>
          </a:xfrm>
          <a:prstGeom prst="rect">
            <a:avLst/>
          </a:prstGeom>
          <a:noFill/>
          <a:ln w="9525">
            <a:noFill/>
            <a:miter lim="800000"/>
            <a:headEnd/>
            <a:tailEnd/>
          </a:ln>
        </p:spPr>
      </p:pic>
      <p:sp>
        <p:nvSpPr>
          <p:cNvPr id="5" name="TextBox 4"/>
          <p:cNvSpPr txBox="1"/>
          <p:nvPr/>
        </p:nvSpPr>
        <p:spPr>
          <a:xfrm>
            <a:off x="214282" y="1857364"/>
            <a:ext cx="5072286" cy="369332"/>
          </a:xfrm>
          <a:prstGeom prst="rect">
            <a:avLst/>
          </a:prstGeom>
          <a:noFill/>
        </p:spPr>
        <p:txBody>
          <a:bodyPr wrap="none" rtlCol="0">
            <a:spAutoFit/>
          </a:bodyPr>
          <a:lstStyle/>
          <a:p>
            <a:r>
              <a:rPr lang="en-IN" dirty="0" smtClean="0"/>
              <a:t> Normal flora – microbes in many parts of the body</a:t>
            </a:r>
            <a:endParaRPr lang="en-IN" dirty="0"/>
          </a:p>
        </p:txBody>
      </p:sp>
      <p:sp>
        <p:nvSpPr>
          <p:cNvPr id="6" name="TextBox 5"/>
          <p:cNvSpPr txBox="1"/>
          <p:nvPr/>
        </p:nvSpPr>
        <p:spPr>
          <a:xfrm>
            <a:off x="214282" y="4500570"/>
            <a:ext cx="5406673" cy="646331"/>
          </a:xfrm>
          <a:prstGeom prst="rect">
            <a:avLst/>
          </a:prstGeom>
          <a:noFill/>
        </p:spPr>
        <p:txBody>
          <a:bodyPr wrap="square" rtlCol="0">
            <a:spAutoFit/>
          </a:bodyPr>
          <a:lstStyle/>
          <a:p>
            <a:r>
              <a:rPr lang="en-IN" dirty="0" smtClean="0"/>
              <a:t>Normal flora – competes with pathogens</a:t>
            </a:r>
          </a:p>
          <a:p>
            <a:r>
              <a:rPr lang="en-IN" dirty="0" smtClean="0"/>
              <a:t>for nutrients and space</a:t>
            </a:r>
            <a:endParaRPr lang="en-IN" dirty="0"/>
          </a:p>
        </p:txBody>
      </p:sp>
      <p:sp>
        <p:nvSpPr>
          <p:cNvPr id="7" name="TextBox 6"/>
          <p:cNvSpPr txBox="1"/>
          <p:nvPr/>
        </p:nvSpPr>
        <p:spPr>
          <a:xfrm>
            <a:off x="214282" y="3214686"/>
            <a:ext cx="4075924" cy="369332"/>
          </a:xfrm>
          <a:prstGeom prst="rect">
            <a:avLst/>
          </a:prstGeom>
          <a:noFill/>
        </p:spPr>
        <p:txBody>
          <a:bodyPr wrap="none" rtlCol="0">
            <a:spAutoFit/>
          </a:bodyPr>
          <a:lstStyle/>
          <a:p>
            <a:r>
              <a:rPr lang="en-IN" dirty="0" smtClean="0"/>
              <a:t> Normal flora – &gt; 1000 species of bacteria</a:t>
            </a:r>
            <a:endParaRPr lang="en-IN"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IN" b="1" dirty="0" smtClean="0">
                <a:solidFill>
                  <a:srgbClr val="00B0F0"/>
                </a:solidFill>
              </a:rPr>
              <a:t>Innate immune system </a:t>
            </a:r>
            <a:br>
              <a:rPr lang="en-IN" b="1" dirty="0" smtClean="0">
                <a:solidFill>
                  <a:srgbClr val="00B0F0"/>
                </a:solidFill>
              </a:rPr>
            </a:br>
            <a:r>
              <a:rPr lang="en-IN" b="1" dirty="0" smtClean="0">
                <a:solidFill>
                  <a:srgbClr val="00B0F0"/>
                </a:solidFill>
              </a:rPr>
              <a:t>internal </a:t>
            </a:r>
            <a:r>
              <a:rPr lang="en-IN" b="1" dirty="0" err="1" smtClean="0">
                <a:solidFill>
                  <a:srgbClr val="00B0F0"/>
                </a:solidFill>
              </a:rPr>
              <a:t>defenses</a:t>
            </a:r>
            <a:endParaRPr lang="en-IN" b="1" dirty="0">
              <a:solidFill>
                <a:srgbClr val="00B0F0"/>
              </a:solidFill>
            </a:endParaRPr>
          </a:p>
        </p:txBody>
      </p:sp>
      <p:sp>
        <p:nvSpPr>
          <p:cNvPr id="7" name="Subtitle 6"/>
          <p:cNvSpPr>
            <a:spLocks noGrp="1"/>
          </p:cNvSpPr>
          <p:nvPr>
            <p:ph type="subTitle" idx="1"/>
          </p:nvPr>
        </p:nvSpPr>
        <p:spPr/>
        <p:txBody>
          <a:bodyPr/>
          <a:lstStyle/>
          <a:p>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274638"/>
            <a:ext cx="8858312" cy="1143000"/>
          </a:xfrm>
        </p:spPr>
        <p:txBody>
          <a:bodyPr>
            <a:noAutofit/>
          </a:bodyPr>
          <a:lstStyle/>
          <a:p>
            <a:r>
              <a:rPr lang="en-US" sz="3100" b="1" dirty="0" smtClean="0">
                <a:solidFill>
                  <a:srgbClr val="00B0F0"/>
                </a:solidFill>
                <a:latin typeface="Arial"/>
              </a:rPr>
              <a:t>Innate immune system: components of Blood</a:t>
            </a:r>
            <a:endParaRPr lang="en-US" sz="3100" dirty="0">
              <a:solidFill>
                <a:srgbClr val="00B0F0"/>
              </a:solidFill>
            </a:endParaRPr>
          </a:p>
        </p:txBody>
      </p:sp>
      <p:graphicFrame>
        <p:nvGraphicFramePr>
          <p:cNvPr id="4" name="Content Placeholder 3"/>
          <p:cNvGraphicFramePr>
            <a:graphicFrameLocks noGrp="1"/>
          </p:cNvGraphicFramePr>
          <p:nvPr>
            <p:ph idx="1"/>
          </p:nvPr>
        </p:nvGraphicFramePr>
        <p:xfrm>
          <a:off x="457200" y="1600200"/>
          <a:ext cx="8229600" cy="3828044"/>
        </p:xfrm>
        <a:graphic>
          <a:graphicData uri="http://schemas.openxmlformats.org/drawingml/2006/table">
            <a:tbl>
              <a:tblPr/>
              <a:tblGrid>
                <a:gridCol w="3978492"/>
                <a:gridCol w="4251108"/>
              </a:tblGrid>
              <a:tr h="3828044">
                <a:tc>
                  <a:txBody>
                    <a:bodyPr/>
                    <a:lstStyle/>
                    <a:p>
                      <a:pPr algn="l">
                        <a:buFont typeface="Arial"/>
                        <a:buChar char="•"/>
                      </a:pPr>
                      <a:endParaRPr lang="en-US" sz="1600" dirty="0" smtClean="0">
                        <a:solidFill>
                          <a:srgbClr val="000000"/>
                        </a:solidFill>
                        <a:latin typeface="Arial"/>
                      </a:endParaRPr>
                    </a:p>
                    <a:p>
                      <a:pPr algn="l">
                        <a:buFont typeface="Arial"/>
                        <a:buChar char="•"/>
                      </a:pPr>
                      <a:endParaRPr lang="en-US" sz="1600" dirty="0" smtClean="0">
                        <a:solidFill>
                          <a:srgbClr val="000000"/>
                        </a:solidFill>
                        <a:latin typeface="Arial"/>
                      </a:endParaRPr>
                    </a:p>
                    <a:p>
                      <a:pPr algn="l">
                        <a:buFont typeface="Arial"/>
                        <a:buChar char="•"/>
                      </a:pPr>
                      <a:endParaRPr lang="en-US" sz="1600" dirty="0" smtClean="0">
                        <a:solidFill>
                          <a:srgbClr val="000000"/>
                        </a:solidFill>
                        <a:latin typeface="Arial"/>
                      </a:endParaRPr>
                    </a:p>
                    <a:p>
                      <a:pPr algn="l">
                        <a:buFont typeface="Arial"/>
                        <a:buNone/>
                      </a:pPr>
                      <a:r>
                        <a:rPr lang="en-US" sz="1600" dirty="0">
                          <a:solidFill>
                            <a:srgbClr val="000000"/>
                          </a:solidFill>
                          <a:latin typeface="Arial"/>
                        </a:rPr>
                        <a:t> </a:t>
                      </a:r>
                    </a:p>
                  </a:txBody>
                  <a:tcPr marL="79004" marR="79004" marT="39502" marB="39502">
                    <a:lnL>
                      <a:noFill/>
                    </a:lnL>
                    <a:lnR>
                      <a:noFill/>
                    </a:lnR>
                    <a:lnT>
                      <a:noFill/>
                    </a:lnT>
                    <a:lnB>
                      <a:noFill/>
                    </a:lnB>
                    <a:solidFill>
                      <a:srgbClr val="FFFFFF"/>
                    </a:solidFill>
                  </a:tcPr>
                </a:tc>
                <a:tc>
                  <a:txBody>
                    <a:bodyPr/>
                    <a:lstStyle/>
                    <a:p>
                      <a:pPr algn="l"/>
                      <a:endParaRPr lang="en-US" sz="1600" dirty="0">
                        <a:solidFill>
                          <a:srgbClr val="000000"/>
                        </a:solidFill>
                        <a:latin typeface="Arial"/>
                      </a:endParaRPr>
                    </a:p>
                  </a:txBody>
                  <a:tcPr marL="79004" marR="79004" marT="39502" marB="39502" anchor="ctr">
                    <a:lnL>
                      <a:noFill/>
                    </a:lnL>
                    <a:lnR>
                      <a:noFill/>
                    </a:lnR>
                    <a:lnT>
                      <a:noFill/>
                    </a:lnT>
                    <a:lnB>
                      <a:noFill/>
                    </a:lnB>
                    <a:solidFill>
                      <a:srgbClr val="FFFFFF"/>
                    </a:solidFill>
                  </a:tcPr>
                </a:tc>
              </a:tr>
            </a:tbl>
          </a:graphicData>
        </a:graphic>
      </p:graphicFrame>
      <p:pic>
        <p:nvPicPr>
          <p:cNvPr id="1025" name="Picture 1" descr="http://www.austincc.edu/apreview/NursingPics/BloodPics/Picture2.jpg"/>
          <p:cNvPicPr>
            <a:picLocks noChangeAspect="1" noChangeArrowheads="1"/>
          </p:cNvPicPr>
          <p:nvPr/>
        </p:nvPicPr>
        <p:blipFill>
          <a:blip r:embed="rId3" cstate="print"/>
          <a:srcRect r="1946"/>
          <a:stretch>
            <a:fillRect/>
          </a:stretch>
        </p:blipFill>
        <p:spPr bwMode="auto">
          <a:xfrm>
            <a:off x="428596" y="1714488"/>
            <a:ext cx="3840079" cy="3810000"/>
          </a:xfrm>
          <a:prstGeom prst="rect">
            <a:avLst/>
          </a:prstGeom>
          <a:noFill/>
        </p:spPr>
      </p:pic>
      <p:cxnSp>
        <p:nvCxnSpPr>
          <p:cNvPr id="8" name="Straight Arrow Connector 7"/>
          <p:cNvCxnSpPr/>
          <p:nvPr/>
        </p:nvCxnSpPr>
        <p:spPr>
          <a:xfrm flipV="1">
            <a:off x="3000364" y="2143116"/>
            <a:ext cx="1643074"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938450" y="2571744"/>
            <a:ext cx="1633550" cy="809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000364" y="2643182"/>
            <a:ext cx="1643074"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857752" y="1928802"/>
            <a:ext cx="2281074" cy="369332"/>
          </a:xfrm>
          <a:prstGeom prst="rect">
            <a:avLst/>
          </a:prstGeom>
          <a:noFill/>
        </p:spPr>
        <p:txBody>
          <a:bodyPr wrap="none" rtlCol="0">
            <a:spAutoFit/>
          </a:bodyPr>
          <a:lstStyle/>
          <a:p>
            <a:r>
              <a:rPr lang="en-IN" dirty="0" smtClean="0"/>
              <a:t> Compl</a:t>
            </a:r>
            <a:r>
              <a:rPr lang="en-IN" dirty="0" smtClean="0">
                <a:solidFill>
                  <a:srgbClr val="FF0000"/>
                </a:solidFill>
              </a:rPr>
              <a:t>e</a:t>
            </a:r>
            <a:r>
              <a:rPr lang="en-IN" dirty="0" smtClean="0"/>
              <a:t>ment proteins</a:t>
            </a:r>
            <a:endParaRPr lang="en-IN" dirty="0"/>
          </a:p>
        </p:txBody>
      </p:sp>
      <p:sp>
        <p:nvSpPr>
          <p:cNvPr id="19" name="TextBox 18"/>
          <p:cNvSpPr txBox="1"/>
          <p:nvPr/>
        </p:nvSpPr>
        <p:spPr>
          <a:xfrm>
            <a:off x="4929190" y="2428868"/>
            <a:ext cx="2133597" cy="369332"/>
          </a:xfrm>
          <a:prstGeom prst="rect">
            <a:avLst/>
          </a:prstGeom>
          <a:noFill/>
        </p:spPr>
        <p:txBody>
          <a:bodyPr wrap="none" rtlCol="0">
            <a:spAutoFit/>
          </a:bodyPr>
          <a:lstStyle/>
          <a:p>
            <a:r>
              <a:rPr lang="en-IN" dirty="0" smtClean="0"/>
              <a:t>Coagulation proteins</a:t>
            </a:r>
            <a:endParaRPr lang="en-IN" dirty="0"/>
          </a:p>
        </p:txBody>
      </p:sp>
      <p:sp>
        <p:nvSpPr>
          <p:cNvPr id="20" name="TextBox 19"/>
          <p:cNvSpPr txBox="1"/>
          <p:nvPr/>
        </p:nvSpPr>
        <p:spPr>
          <a:xfrm>
            <a:off x="4929190" y="2928934"/>
            <a:ext cx="1094082" cy="369332"/>
          </a:xfrm>
          <a:prstGeom prst="rect">
            <a:avLst/>
          </a:prstGeom>
          <a:noFill/>
        </p:spPr>
        <p:txBody>
          <a:bodyPr wrap="none" rtlCol="0">
            <a:spAutoFit/>
          </a:bodyPr>
          <a:lstStyle/>
          <a:p>
            <a:r>
              <a:rPr lang="en-IN" dirty="0" smtClean="0"/>
              <a:t>Cytokines</a:t>
            </a:r>
            <a:endParaRPr lang="en-IN" dirty="0"/>
          </a:p>
        </p:txBody>
      </p:sp>
      <p:cxnSp>
        <p:nvCxnSpPr>
          <p:cNvPr id="22" name="Straight Arrow Connector 21"/>
          <p:cNvCxnSpPr/>
          <p:nvPr/>
        </p:nvCxnSpPr>
        <p:spPr>
          <a:xfrm>
            <a:off x="4286248" y="4500570"/>
            <a:ext cx="85725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286380" y="4286256"/>
            <a:ext cx="728084" cy="369332"/>
          </a:xfrm>
          <a:prstGeom prst="rect">
            <a:avLst/>
          </a:prstGeom>
          <a:noFill/>
        </p:spPr>
        <p:txBody>
          <a:bodyPr wrap="none" rtlCol="0">
            <a:spAutoFit/>
          </a:bodyPr>
          <a:lstStyle/>
          <a:p>
            <a:r>
              <a:rPr lang="en-IN" dirty="0" smtClean="0"/>
              <a:t>WBCs</a:t>
            </a:r>
            <a:endParaRPr lang="en-IN" dirty="0"/>
          </a:p>
        </p:txBody>
      </p:sp>
      <p:sp>
        <p:nvSpPr>
          <p:cNvPr id="14" name="Left Brace 13"/>
          <p:cNvSpPr/>
          <p:nvPr/>
        </p:nvSpPr>
        <p:spPr>
          <a:xfrm rot="10800000">
            <a:off x="6929454" y="1857364"/>
            <a:ext cx="428628" cy="1571636"/>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5" name="TextBox 14"/>
          <p:cNvSpPr txBox="1"/>
          <p:nvPr/>
        </p:nvSpPr>
        <p:spPr>
          <a:xfrm>
            <a:off x="7429520" y="2428868"/>
            <a:ext cx="1344407" cy="369332"/>
          </a:xfrm>
          <a:prstGeom prst="rect">
            <a:avLst/>
          </a:prstGeom>
          <a:noFill/>
        </p:spPr>
        <p:txBody>
          <a:bodyPr wrap="none" rtlCol="0">
            <a:spAutoFit/>
          </a:bodyPr>
          <a:lstStyle/>
          <a:p>
            <a:r>
              <a:rPr lang="en-IN" dirty="0" smtClean="0">
                <a:solidFill>
                  <a:srgbClr val="FF0000"/>
                </a:solidFill>
              </a:rPr>
              <a:t>Extracellular</a:t>
            </a:r>
            <a:endParaRPr lang="en-IN"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par>
                                <p:cTn id="11" presetID="3" presetClass="entr" presetSubtype="1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linds(horizontal)">
                                      <p:cBhvr>
                                        <p:cTn id="13" dur="500"/>
                                        <p:tgtEl>
                                          <p:spTgt spid="13"/>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linds(horizontal)">
                                      <p:cBhvr>
                                        <p:cTn id="16" dur="500"/>
                                        <p:tgtEl>
                                          <p:spTgt spid="1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linds(horizontal)">
                                      <p:cBhvr>
                                        <p:cTn id="19" dur="500"/>
                                        <p:tgtEl>
                                          <p:spTgt spid="19"/>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linds(horizontal)">
                                      <p:cBhvr>
                                        <p:cTn id="25" dur="500"/>
                                        <p:tgtEl>
                                          <p:spTgt spid="14"/>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linds(horizontal)">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14"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lstStyle/>
          <a:p>
            <a:r>
              <a:rPr lang="en-IN" b="1" dirty="0" smtClean="0">
                <a:solidFill>
                  <a:srgbClr val="00B0F0"/>
                </a:solidFill>
              </a:rPr>
              <a:t>White blood cells (WBCs)</a:t>
            </a:r>
            <a:endParaRPr lang="en-IN" b="1" dirty="0">
              <a:solidFill>
                <a:srgbClr val="00B0F0"/>
              </a:solidFill>
            </a:endParaRPr>
          </a:p>
        </p:txBody>
      </p:sp>
      <p:pic>
        <p:nvPicPr>
          <p:cNvPr id="4" name="Content Placeholder 3" descr="https://s-media-cache-ak0.pinimg.com/originals/13/59/42/135942e8ddc70824516cbf72e8e07205.jpg"/>
          <p:cNvPicPr>
            <a:picLocks noGrp="1"/>
          </p:cNvPicPr>
          <p:nvPr>
            <p:ph idx="1"/>
          </p:nvPr>
        </p:nvPicPr>
        <p:blipFill>
          <a:blip r:embed="rId2"/>
          <a:srcRect/>
          <a:stretch>
            <a:fillRect/>
          </a:stretch>
        </p:blipFill>
        <p:spPr bwMode="auto">
          <a:xfrm>
            <a:off x="2571736" y="1643050"/>
            <a:ext cx="5177066" cy="4525963"/>
          </a:xfrm>
          <a:prstGeom prst="rect">
            <a:avLst/>
          </a:prstGeom>
          <a:noFill/>
          <a:ln w="9525">
            <a:noFill/>
            <a:miter lim="800000"/>
            <a:headEnd/>
            <a:tailEnd/>
          </a:ln>
        </p:spPr>
      </p:pic>
      <p:grpSp>
        <p:nvGrpSpPr>
          <p:cNvPr id="3" name="Group 19"/>
          <p:cNvGrpSpPr/>
          <p:nvPr/>
        </p:nvGrpSpPr>
        <p:grpSpPr>
          <a:xfrm>
            <a:off x="2000232" y="4500570"/>
            <a:ext cx="500066" cy="785818"/>
            <a:chOff x="1428728" y="4786322"/>
            <a:chExt cx="500066" cy="785818"/>
          </a:xfrm>
        </p:grpSpPr>
        <p:cxnSp>
          <p:nvCxnSpPr>
            <p:cNvPr id="6" name="Straight Arrow Connector 5"/>
            <p:cNvCxnSpPr/>
            <p:nvPr/>
          </p:nvCxnSpPr>
          <p:spPr>
            <a:xfrm rot="5400000">
              <a:off x="1500166" y="5143512"/>
              <a:ext cx="428628"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0800000">
              <a:off x="1428728" y="5143512"/>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a:off x="1428728" y="4786322"/>
              <a:ext cx="500066"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13" name="Elbow Connector 12"/>
          <p:cNvCxnSpPr/>
          <p:nvPr/>
        </p:nvCxnSpPr>
        <p:spPr>
          <a:xfrm flipV="1">
            <a:off x="4714876" y="1428736"/>
            <a:ext cx="2428892" cy="642942"/>
          </a:xfrm>
          <a:prstGeom prst="bentConnector3">
            <a:avLst>
              <a:gd name="adj1" fmla="val 128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072330" y="1214422"/>
            <a:ext cx="1311321" cy="338554"/>
          </a:xfrm>
          <a:prstGeom prst="rect">
            <a:avLst/>
          </a:prstGeom>
          <a:noFill/>
        </p:spPr>
        <p:txBody>
          <a:bodyPr wrap="none" rtlCol="0">
            <a:spAutoFit/>
          </a:bodyPr>
          <a:lstStyle/>
          <a:p>
            <a:r>
              <a:rPr lang="en-IN" sz="1600" dirty="0" smtClean="0"/>
              <a:t>Macrophages</a:t>
            </a:r>
            <a:endParaRPr lang="en-IN" sz="1600" dirty="0"/>
          </a:p>
        </p:txBody>
      </p:sp>
      <p:sp>
        <p:nvSpPr>
          <p:cNvPr id="16" name="TextBox 15"/>
          <p:cNvSpPr txBox="1"/>
          <p:nvPr/>
        </p:nvSpPr>
        <p:spPr>
          <a:xfrm>
            <a:off x="428596" y="4214818"/>
            <a:ext cx="1416222" cy="338554"/>
          </a:xfrm>
          <a:prstGeom prst="rect">
            <a:avLst/>
          </a:prstGeom>
          <a:noFill/>
        </p:spPr>
        <p:txBody>
          <a:bodyPr wrap="none" rtlCol="0">
            <a:spAutoFit/>
          </a:bodyPr>
          <a:lstStyle/>
          <a:p>
            <a:r>
              <a:rPr lang="en-IN" sz="1600" dirty="0" smtClean="0"/>
              <a:t>B-lymphocytes</a:t>
            </a:r>
            <a:endParaRPr lang="en-IN" sz="1600" dirty="0"/>
          </a:p>
        </p:txBody>
      </p:sp>
      <p:sp>
        <p:nvSpPr>
          <p:cNvPr id="18" name="TextBox 17"/>
          <p:cNvSpPr txBox="1"/>
          <p:nvPr/>
        </p:nvSpPr>
        <p:spPr>
          <a:xfrm>
            <a:off x="428596" y="4714884"/>
            <a:ext cx="1403398" cy="338554"/>
          </a:xfrm>
          <a:prstGeom prst="rect">
            <a:avLst/>
          </a:prstGeom>
          <a:noFill/>
        </p:spPr>
        <p:txBody>
          <a:bodyPr wrap="none" rtlCol="0">
            <a:spAutoFit/>
          </a:bodyPr>
          <a:lstStyle/>
          <a:p>
            <a:r>
              <a:rPr lang="en-IN" sz="1600" dirty="0" smtClean="0"/>
              <a:t>T-lymphocytes</a:t>
            </a:r>
            <a:endParaRPr lang="en-IN" sz="1600" dirty="0"/>
          </a:p>
        </p:txBody>
      </p:sp>
      <p:sp>
        <p:nvSpPr>
          <p:cNvPr id="19" name="TextBox 18"/>
          <p:cNvSpPr txBox="1"/>
          <p:nvPr/>
        </p:nvSpPr>
        <p:spPr>
          <a:xfrm>
            <a:off x="142844" y="5214950"/>
            <a:ext cx="2143140" cy="338554"/>
          </a:xfrm>
          <a:prstGeom prst="rect">
            <a:avLst/>
          </a:prstGeom>
          <a:noFill/>
        </p:spPr>
        <p:txBody>
          <a:bodyPr wrap="square" rtlCol="0">
            <a:spAutoFit/>
          </a:bodyPr>
          <a:lstStyle/>
          <a:p>
            <a:r>
              <a:rPr lang="en-IN" sz="1600" dirty="0" smtClean="0"/>
              <a:t>Natural killer(NK) cells</a:t>
            </a:r>
            <a:endParaRPr lang="en-IN" sz="1600" dirty="0"/>
          </a:p>
        </p:txBody>
      </p:sp>
      <p:sp>
        <p:nvSpPr>
          <p:cNvPr id="21" name="Rectangle 20"/>
          <p:cNvSpPr/>
          <p:nvPr/>
        </p:nvSpPr>
        <p:spPr>
          <a:xfrm>
            <a:off x="2714612" y="1785926"/>
            <a:ext cx="1071570" cy="1928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21"/>
          <p:cNvSpPr/>
          <p:nvPr/>
        </p:nvSpPr>
        <p:spPr>
          <a:xfrm>
            <a:off x="5715008" y="3429000"/>
            <a:ext cx="642942" cy="866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3" name="Straight Arrow Connector 22"/>
          <p:cNvCxnSpPr/>
          <p:nvPr/>
        </p:nvCxnSpPr>
        <p:spPr>
          <a:xfrm rot="16200000" flipH="1">
            <a:off x="7500958" y="5643578"/>
            <a:ext cx="428628"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715272" y="6072206"/>
            <a:ext cx="1012713" cy="338554"/>
          </a:xfrm>
          <a:prstGeom prst="rect">
            <a:avLst/>
          </a:prstGeom>
          <a:noFill/>
        </p:spPr>
        <p:txBody>
          <a:bodyPr wrap="none" rtlCol="0">
            <a:spAutoFit/>
          </a:bodyPr>
          <a:lstStyle/>
          <a:p>
            <a:r>
              <a:rPr lang="en-IN" sz="1600" dirty="0" smtClean="0"/>
              <a:t>Mast cells</a:t>
            </a:r>
            <a:endParaRPr lang="en-IN"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linds(horizontal)">
                                      <p:cBhvr>
                                        <p:cTn id="10" dur="500"/>
                                        <p:tgtEl>
                                          <p:spTgt spid="1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linds(horizontal)">
                                      <p:cBhvr>
                                        <p:cTn id="13" dur="500"/>
                                        <p:tgtEl>
                                          <p:spTgt spid="1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linds(horizontal)">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linds(horizontal)">
                                      <p:cBhvr>
                                        <p:cTn id="21" dur="500"/>
                                        <p:tgtEl>
                                          <p:spTgt spid="13"/>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linds(horizontal)">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blinds(horizontal)">
                                      <p:cBhvr>
                                        <p:cTn id="29" dur="500"/>
                                        <p:tgtEl>
                                          <p:spTgt spid="23"/>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linds(horizontal)">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P spid="19"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err="1" smtClean="0">
                <a:solidFill>
                  <a:srgbClr val="00B0F0"/>
                </a:solidFill>
              </a:rPr>
              <a:t>Neutrophils</a:t>
            </a:r>
            <a:r>
              <a:rPr lang="en-IN" b="1" dirty="0" smtClean="0">
                <a:solidFill>
                  <a:srgbClr val="00B0F0"/>
                </a:solidFill>
              </a:rPr>
              <a:t> in innate immune response</a:t>
            </a:r>
            <a:endParaRPr lang="en-IN" b="1" dirty="0">
              <a:solidFill>
                <a:srgbClr val="00B0F0"/>
              </a:solidFill>
            </a:endParaRPr>
          </a:p>
        </p:txBody>
      </p:sp>
      <p:sp>
        <p:nvSpPr>
          <p:cNvPr id="3" name="Content Placeholder 2"/>
          <p:cNvSpPr>
            <a:spLocks noGrp="1"/>
          </p:cNvSpPr>
          <p:nvPr>
            <p:ph idx="1"/>
          </p:nvPr>
        </p:nvSpPr>
        <p:spPr>
          <a:xfrm>
            <a:off x="457200" y="2000240"/>
            <a:ext cx="8229600" cy="4125923"/>
          </a:xfrm>
        </p:spPr>
        <p:txBody>
          <a:bodyPr>
            <a:normAutofit/>
          </a:bodyPr>
          <a:lstStyle/>
          <a:p>
            <a:r>
              <a:rPr lang="en-IN" sz="2800" dirty="0" smtClean="0"/>
              <a:t>Most abundant WBCs (~50-60%)</a:t>
            </a:r>
          </a:p>
          <a:p>
            <a:endParaRPr lang="en-IN" sz="2800" dirty="0" smtClean="0"/>
          </a:p>
          <a:p>
            <a:r>
              <a:rPr lang="en-IN" sz="2800" dirty="0" smtClean="0"/>
              <a:t>Efficient phagocytes</a:t>
            </a:r>
          </a:p>
          <a:p>
            <a:endParaRPr lang="en-IN" sz="2800" dirty="0" smtClean="0"/>
          </a:p>
          <a:p>
            <a:r>
              <a:rPr lang="en-IN" sz="2800" dirty="0" smtClean="0"/>
              <a:t>Most important cells of the innate immune system</a:t>
            </a:r>
            <a:endParaRPr lang="en-IN" sz="2800" dirty="0"/>
          </a:p>
        </p:txBody>
      </p:sp>
      <p:pic>
        <p:nvPicPr>
          <p:cNvPr id="6" name="Picture 5" descr="https://s-media-cache-ak0.pinimg.com/originals/13/59/42/135942e8ddc70824516cbf72e8e07205.jpg"/>
          <p:cNvPicPr/>
          <p:nvPr/>
        </p:nvPicPr>
        <p:blipFill>
          <a:blip r:embed="rId2"/>
          <a:srcRect l="31375" t="58864" r="30944"/>
          <a:stretch>
            <a:fillRect/>
          </a:stretch>
        </p:blipFill>
        <p:spPr bwMode="auto">
          <a:xfrm>
            <a:off x="3929058" y="5072074"/>
            <a:ext cx="1573467" cy="15004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Phagocytosis</a:t>
            </a:r>
            <a:endParaRPr lang="en-IN" b="1" dirty="0">
              <a:solidFill>
                <a:srgbClr val="00B0F0"/>
              </a:solidFill>
            </a:endParaRPr>
          </a:p>
        </p:txBody>
      </p:sp>
      <p:sp>
        <p:nvSpPr>
          <p:cNvPr id="3" name="Content Placeholder 2"/>
          <p:cNvSpPr>
            <a:spLocks noGrp="1"/>
          </p:cNvSpPr>
          <p:nvPr>
            <p:ph idx="1"/>
          </p:nvPr>
        </p:nvSpPr>
        <p:spPr/>
        <p:txBody>
          <a:bodyPr/>
          <a:lstStyle/>
          <a:p>
            <a:r>
              <a:rPr lang="en-IN" dirty="0" err="1" smtClean="0"/>
              <a:t>Phago</a:t>
            </a:r>
            <a:r>
              <a:rPr lang="en-IN" dirty="0" smtClean="0"/>
              <a:t> = to eat</a:t>
            </a:r>
          </a:p>
          <a:p>
            <a:r>
              <a:rPr lang="en-IN" dirty="0" err="1" smtClean="0"/>
              <a:t>Cyte</a:t>
            </a:r>
            <a:r>
              <a:rPr lang="en-IN" dirty="0" smtClean="0"/>
              <a:t> = cell</a:t>
            </a:r>
          </a:p>
          <a:p>
            <a:endParaRPr lang="en-IN" dirty="0" smtClean="0"/>
          </a:p>
          <a:p>
            <a:r>
              <a:rPr lang="en-IN" dirty="0" smtClean="0"/>
              <a:t>WBCs (</a:t>
            </a:r>
            <a:r>
              <a:rPr lang="en-IN" dirty="0" err="1" smtClean="0"/>
              <a:t>eg</a:t>
            </a:r>
            <a:r>
              <a:rPr lang="en-IN" dirty="0" smtClean="0"/>
              <a:t>. </a:t>
            </a:r>
            <a:r>
              <a:rPr lang="en-IN" dirty="0" err="1" smtClean="0"/>
              <a:t>Neutrophils</a:t>
            </a:r>
            <a:r>
              <a:rPr lang="en-IN" dirty="0" smtClean="0"/>
              <a:t>) – find, eat and digest microbes !</a:t>
            </a:r>
            <a:endParaRPr lang="en-IN"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00B0F0"/>
                </a:solidFill>
              </a:rPr>
              <a:t>How do </a:t>
            </a:r>
            <a:r>
              <a:rPr lang="en-IN" b="1" dirty="0" err="1" smtClean="0">
                <a:solidFill>
                  <a:srgbClr val="00B0F0"/>
                </a:solidFill>
              </a:rPr>
              <a:t>neutrophils</a:t>
            </a:r>
            <a:r>
              <a:rPr lang="en-IN" b="1" dirty="0" smtClean="0">
                <a:solidFill>
                  <a:srgbClr val="00B0F0"/>
                </a:solidFill>
              </a:rPr>
              <a:t> find microbes ? </a:t>
            </a:r>
            <a:endParaRPr lang="en-IN" b="1" dirty="0">
              <a:solidFill>
                <a:srgbClr val="00B0F0"/>
              </a:solidFill>
            </a:endParaRPr>
          </a:p>
        </p:txBody>
      </p:sp>
      <p:sp>
        <p:nvSpPr>
          <p:cNvPr id="3" name="Content Placeholder 2"/>
          <p:cNvSpPr>
            <a:spLocks noGrp="1"/>
          </p:cNvSpPr>
          <p:nvPr>
            <p:ph idx="1"/>
          </p:nvPr>
        </p:nvSpPr>
        <p:spPr/>
        <p:txBody>
          <a:bodyPr/>
          <a:lstStyle/>
          <a:p>
            <a:r>
              <a:rPr lang="en-IN" dirty="0" smtClean="0">
                <a:hlinkClick r:id="rId2"/>
              </a:rPr>
              <a:t>https://youtu.be/I_xh-bkiv_c</a:t>
            </a:r>
            <a:endParaRPr lang="en-IN" dirty="0" smtClean="0"/>
          </a:p>
          <a:p>
            <a:pPr>
              <a:buNone/>
            </a:pPr>
            <a:endParaRPr lang="en-IN" dirty="0" smtClean="0"/>
          </a:p>
          <a:p>
            <a:r>
              <a:rPr lang="en-IN" dirty="0" smtClean="0">
                <a:hlinkClick r:id="rId3"/>
              </a:rPr>
              <a:t>https://www.youtube.com/watch?v=ZUUfdP87Ssg</a:t>
            </a:r>
            <a:endParaRPr lang="en-IN" dirty="0" smtClean="0"/>
          </a:p>
          <a:p>
            <a:endParaRPr lang="en-IN"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274638"/>
            <a:ext cx="8643998" cy="1143000"/>
          </a:xfrm>
        </p:spPr>
        <p:txBody>
          <a:bodyPr>
            <a:noAutofit/>
          </a:bodyPr>
          <a:lstStyle/>
          <a:p>
            <a:r>
              <a:rPr lang="en-IN" sz="3500" b="1" dirty="0" smtClean="0">
                <a:solidFill>
                  <a:srgbClr val="00B0F0"/>
                </a:solidFill>
              </a:rPr>
              <a:t>How do </a:t>
            </a:r>
            <a:r>
              <a:rPr lang="en-IN" sz="3500" b="1" dirty="0" err="1" smtClean="0">
                <a:solidFill>
                  <a:srgbClr val="00B0F0"/>
                </a:solidFill>
              </a:rPr>
              <a:t>neutrophils</a:t>
            </a:r>
            <a:r>
              <a:rPr lang="en-IN" sz="3500" b="1" dirty="0" smtClean="0">
                <a:solidFill>
                  <a:srgbClr val="00B0F0"/>
                </a:solidFill>
              </a:rPr>
              <a:t> eat and digest microbes ?</a:t>
            </a:r>
            <a:endParaRPr lang="en-IN" sz="3500" b="1" dirty="0">
              <a:solidFill>
                <a:srgbClr val="00B0F0"/>
              </a:solidFill>
            </a:endParaRPr>
          </a:p>
        </p:txBody>
      </p:sp>
      <p:pic>
        <p:nvPicPr>
          <p:cNvPr id="4" name="Content Placeholder 3" descr="http://image.slidesharecdn.com/2-inflammationcellulareventsdrashutoshkumar-121106055708-phpapp02/95/2-inflammation-cellular-events-dr-ashutosh-kumar-23-638.jpg?cb=1352181492"/>
          <p:cNvPicPr>
            <a:picLocks noGrp="1"/>
          </p:cNvPicPr>
          <p:nvPr>
            <p:ph idx="1"/>
          </p:nvPr>
        </p:nvPicPr>
        <p:blipFill>
          <a:blip r:embed="rId3"/>
          <a:srcRect l="39" t="12661"/>
          <a:stretch>
            <a:fillRect/>
          </a:stretch>
        </p:blipFill>
        <p:spPr bwMode="auto">
          <a:xfrm>
            <a:off x="1785918" y="2000240"/>
            <a:ext cx="5429288" cy="3429024"/>
          </a:xfrm>
          <a:prstGeom prst="rect">
            <a:avLst/>
          </a:prstGeom>
          <a:noFill/>
          <a:ln w="9525">
            <a:noFill/>
            <a:miter lim="800000"/>
            <a:headEnd/>
            <a:tailEnd/>
          </a:ln>
        </p:spPr>
      </p:pic>
      <p:sp>
        <p:nvSpPr>
          <p:cNvPr id="5" name="Oval 4"/>
          <p:cNvSpPr/>
          <p:nvPr/>
        </p:nvSpPr>
        <p:spPr>
          <a:xfrm>
            <a:off x="142844" y="4286256"/>
            <a:ext cx="1500198" cy="642942"/>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lumMod val="85000"/>
                    <a:lumOff val="15000"/>
                  </a:schemeClr>
                </a:solidFill>
              </a:rPr>
              <a:t>Granules</a:t>
            </a:r>
            <a:endParaRPr lang="en-IN" dirty="0">
              <a:solidFill>
                <a:schemeClr val="tx1">
                  <a:lumMod val="85000"/>
                  <a:lumOff val="15000"/>
                </a:schemeClr>
              </a:solidFill>
            </a:endParaRPr>
          </a:p>
        </p:txBody>
      </p:sp>
      <p:cxnSp>
        <p:nvCxnSpPr>
          <p:cNvPr id="7" name="Straight Arrow Connector 6"/>
          <p:cNvCxnSpPr>
            <a:stCxn id="5" idx="0"/>
          </p:cNvCxnSpPr>
          <p:nvPr/>
        </p:nvCxnSpPr>
        <p:spPr>
          <a:xfrm rot="5400000" flipH="1" flipV="1">
            <a:off x="1553744" y="3268265"/>
            <a:ext cx="357190" cy="16787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274638"/>
            <a:ext cx="8643998" cy="1143000"/>
          </a:xfrm>
        </p:spPr>
        <p:txBody>
          <a:bodyPr>
            <a:noAutofit/>
          </a:bodyPr>
          <a:lstStyle/>
          <a:p>
            <a:r>
              <a:rPr lang="en-IN" sz="4000" b="1" dirty="0" smtClean="0">
                <a:solidFill>
                  <a:srgbClr val="00B0F0"/>
                </a:solidFill>
              </a:rPr>
              <a:t>What’s in the granules ?</a:t>
            </a:r>
            <a:endParaRPr lang="en-IN" sz="4000" b="1" dirty="0">
              <a:solidFill>
                <a:srgbClr val="00B0F0"/>
              </a:solidFill>
            </a:endParaRPr>
          </a:p>
        </p:txBody>
      </p:sp>
      <p:pic>
        <p:nvPicPr>
          <p:cNvPr id="4" name="Content Placeholder 3" descr="http://image.slidesharecdn.com/2-inflammationcellulareventsdrashutoshkumar-121106055708-phpapp02/95/2-inflammation-cellular-events-dr-ashutosh-kumar-23-638.jpg?cb=1352181492"/>
          <p:cNvPicPr>
            <a:picLocks noGrp="1"/>
          </p:cNvPicPr>
          <p:nvPr>
            <p:ph idx="1"/>
          </p:nvPr>
        </p:nvPicPr>
        <p:blipFill>
          <a:blip r:embed="rId3"/>
          <a:srcRect l="39" t="12661"/>
          <a:stretch>
            <a:fillRect/>
          </a:stretch>
        </p:blipFill>
        <p:spPr bwMode="auto">
          <a:xfrm>
            <a:off x="1785918" y="2000240"/>
            <a:ext cx="5429288" cy="3429024"/>
          </a:xfrm>
          <a:prstGeom prst="rect">
            <a:avLst/>
          </a:prstGeom>
          <a:noFill/>
          <a:ln w="9525">
            <a:noFill/>
            <a:miter lim="800000"/>
            <a:headEnd/>
            <a:tailEnd/>
          </a:ln>
        </p:spPr>
      </p:pic>
      <p:cxnSp>
        <p:nvCxnSpPr>
          <p:cNvPr id="7" name="Straight Arrow Connector 6"/>
          <p:cNvCxnSpPr/>
          <p:nvPr/>
        </p:nvCxnSpPr>
        <p:spPr>
          <a:xfrm rot="5400000">
            <a:off x="1035819" y="4179099"/>
            <a:ext cx="1785950" cy="14287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5857892"/>
            <a:ext cx="3786214" cy="646331"/>
          </a:xfrm>
          <a:prstGeom prst="rect">
            <a:avLst/>
          </a:prstGeom>
          <a:noFill/>
        </p:spPr>
        <p:txBody>
          <a:bodyPr wrap="square" rtlCol="0">
            <a:spAutoFit/>
          </a:bodyPr>
          <a:lstStyle/>
          <a:p>
            <a:r>
              <a:rPr lang="en-IN" b="1" dirty="0" err="1" smtClean="0">
                <a:solidFill>
                  <a:srgbClr val="FF0000"/>
                </a:solidFill>
              </a:rPr>
              <a:t>Lysozyme</a:t>
            </a:r>
            <a:r>
              <a:rPr lang="en-IN" b="1" dirty="0" smtClean="0">
                <a:solidFill>
                  <a:srgbClr val="FF0000"/>
                </a:solidFill>
              </a:rPr>
              <a:t> – digests bacterial cell wall; other antimicrobial proteins</a:t>
            </a:r>
            <a:endParaRPr lang="en-IN"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274638"/>
            <a:ext cx="8643998" cy="1143000"/>
          </a:xfrm>
        </p:spPr>
        <p:txBody>
          <a:bodyPr>
            <a:noAutofit/>
          </a:bodyPr>
          <a:lstStyle/>
          <a:p>
            <a:r>
              <a:rPr lang="en-IN" sz="3500" b="1" dirty="0" smtClean="0">
                <a:solidFill>
                  <a:srgbClr val="00B0F0"/>
                </a:solidFill>
              </a:rPr>
              <a:t>Additional role of </a:t>
            </a:r>
            <a:r>
              <a:rPr lang="en-IN" sz="3500" b="1" dirty="0" err="1" smtClean="0">
                <a:solidFill>
                  <a:srgbClr val="00B0F0"/>
                </a:solidFill>
              </a:rPr>
              <a:t>neutrophils</a:t>
            </a:r>
            <a:endParaRPr lang="en-IN" sz="3500" b="1" dirty="0">
              <a:solidFill>
                <a:srgbClr val="00B0F0"/>
              </a:solidFill>
            </a:endParaRPr>
          </a:p>
        </p:txBody>
      </p:sp>
      <p:pic>
        <p:nvPicPr>
          <p:cNvPr id="4" name="Content Placeholder 3" descr="http://image.slidesharecdn.com/2-inflammationcellulareventsdrashutoshkumar-121106055708-phpapp02/95/2-inflammation-cellular-events-dr-ashutosh-kumar-23-638.jpg?cb=1352181492"/>
          <p:cNvPicPr>
            <a:picLocks noGrp="1"/>
          </p:cNvPicPr>
          <p:nvPr>
            <p:ph idx="1"/>
          </p:nvPr>
        </p:nvPicPr>
        <p:blipFill>
          <a:blip r:embed="rId3"/>
          <a:srcRect l="39" t="12661"/>
          <a:stretch>
            <a:fillRect/>
          </a:stretch>
        </p:blipFill>
        <p:spPr bwMode="auto">
          <a:xfrm>
            <a:off x="1785918" y="2000240"/>
            <a:ext cx="5429288" cy="3429024"/>
          </a:xfrm>
          <a:prstGeom prst="rect">
            <a:avLst/>
          </a:prstGeom>
          <a:noFill/>
          <a:ln w="9525">
            <a:noFill/>
            <a:miter lim="800000"/>
            <a:headEnd/>
            <a:tailEnd/>
          </a:ln>
        </p:spPr>
      </p:pic>
      <p:pic>
        <p:nvPicPr>
          <p:cNvPr id="5" name="Picture 4" descr="http://www.nature.com/nri/journal/v12/n7/images/nri3244-f1.jpg"/>
          <p:cNvPicPr/>
          <p:nvPr/>
        </p:nvPicPr>
        <p:blipFill>
          <a:blip r:embed="rId4"/>
          <a:srcRect l="84565" t="63158" r="-673" b="25572"/>
          <a:stretch>
            <a:fillRect/>
          </a:stretch>
        </p:blipFill>
        <p:spPr bwMode="auto">
          <a:xfrm rot="16668061">
            <a:off x="3708574" y="1531394"/>
            <a:ext cx="1210408" cy="654035"/>
          </a:xfrm>
          <a:prstGeom prst="rect">
            <a:avLst/>
          </a:prstGeom>
          <a:noFill/>
          <a:ln w="9525">
            <a:noFill/>
            <a:miter lim="800000"/>
            <a:headEnd/>
            <a:tailEnd/>
          </a:ln>
        </p:spPr>
      </p:pic>
      <p:sp>
        <p:nvSpPr>
          <p:cNvPr id="8" name="Right Arrow 7"/>
          <p:cNvSpPr/>
          <p:nvPr/>
        </p:nvSpPr>
        <p:spPr>
          <a:xfrm rot="2302566">
            <a:off x="4135688" y="5625756"/>
            <a:ext cx="1143008"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p:cNvSpPr txBox="1"/>
          <p:nvPr/>
        </p:nvSpPr>
        <p:spPr>
          <a:xfrm>
            <a:off x="5214942" y="5857892"/>
            <a:ext cx="3140603" cy="369332"/>
          </a:xfrm>
          <a:prstGeom prst="rect">
            <a:avLst/>
          </a:prstGeom>
          <a:noFill/>
        </p:spPr>
        <p:txBody>
          <a:bodyPr wrap="none" rtlCol="0">
            <a:spAutoFit/>
          </a:bodyPr>
          <a:lstStyle/>
          <a:p>
            <a:r>
              <a:rPr lang="en-IN" dirty="0" smtClean="0">
                <a:solidFill>
                  <a:srgbClr val="FF0000"/>
                </a:solidFill>
              </a:rPr>
              <a:t>Triggers inflammatory response</a:t>
            </a:r>
            <a:endParaRPr lang="en-IN" dirty="0">
              <a:solidFill>
                <a:srgbClr val="FF0000"/>
              </a:solidFill>
            </a:endParaRPr>
          </a:p>
        </p:txBody>
      </p:sp>
      <p:sp>
        <p:nvSpPr>
          <p:cNvPr id="7" name="Oval 6"/>
          <p:cNvSpPr/>
          <p:nvPr/>
        </p:nvSpPr>
        <p:spPr>
          <a:xfrm>
            <a:off x="5143504" y="5715016"/>
            <a:ext cx="3500462" cy="7143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Oval 9"/>
          <p:cNvSpPr/>
          <p:nvPr/>
        </p:nvSpPr>
        <p:spPr>
          <a:xfrm>
            <a:off x="3571868" y="1214422"/>
            <a:ext cx="1428760" cy="14287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32" name="Straight Connector 31"/>
          <p:cNvCxnSpPr/>
          <p:nvPr/>
        </p:nvCxnSpPr>
        <p:spPr>
          <a:xfrm flipV="1">
            <a:off x="3786182" y="3929066"/>
            <a:ext cx="785818" cy="428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6200000" flipV="1">
            <a:off x="3714744" y="3071810"/>
            <a:ext cx="1357322"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linds(horizontal)">
                                      <p:cBhvr>
                                        <p:cTn id="7" dur="500"/>
                                        <p:tgtEl>
                                          <p:spTgt spid="35"/>
                                        </p:tgtEl>
                                      </p:cBhvr>
                                    </p:animEffect>
                                  </p:childTnLst>
                                </p:cTn>
                              </p:par>
                              <p:par>
                                <p:cTn id="8" presetID="3" presetClass="entr" presetSubtype="1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blinds(horizontal)">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500"/>
                                        <p:tgtEl>
                                          <p:spTgt spid="10"/>
                                        </p:tgtEl>
                                      </p:cBhvr>
                                    </p:animEffect>
                                  </p:childTnLst>
                                </p:cTn>
                              </p:par>
                              <p:par>
                                <p:cTn id="16" presetID="3"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linds(horizontal)">
                                      <p:cBhvr>
                                        <p:cTn id="26" dur="500"/>
                                        <p:tgtEl>
                                          <p:spTgt spid="7"/>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linds(horizontal)">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7"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err="1" smtClean="0">
                <a:solidFill>
                  <a:srgbClr val="00B0F0"/>
                </a:solidFill>
              </a:rPr>
              <a:t>Monocytes</a:t>
            </a:r>
            <a:endParaRPr lang="en-IN" b="1" dirty="0">
              <a:solidFill>
                <a:srgbClr val="00B0F0"/>
              </a:solidFill>
            </a:endParaRPr>
          </a:p>
        </p:txBody>
      </p:sp>
      <p:sp>
        <p:nvSpPr>
          <p:cNvPr id="4" name="Content Placeholder 3"/>
          <p:cNvSpPr>
            <a:spLocks noGrp="1"/>
          </p:cNvSpPr>
          <p:nvPr>
            <p:ph sz="half" idx="1"/>
          </p:nvPr>
        </p:nvSpPr>
        <p:spPr>
          <a:xfrm>
            <a:off x="457200" y="1600200"/>
            <a:ext cx="3757610" cy="4525963"/>
          </a:xfrm>
        </p:spPr>
        <p:txBody>
          <a:bodyPr>
            <a:normAutofit/>
          </a:bodyPr>
          <a:lstStyle/>
          <a:p>
            <a:endParaRPr lang="en-IN" sz="2000" dirty="0" smtClean="0"/>
          </a:p>
          <a:p>
            <a:r>
              <a:rPr lang="en-IN" sz="2000" dirty="0" err="1" smtClean="0"/>
              <a:t>Monocytes</a:t>
            </a:r>
            <a:r>
              <a:rPr lang="en-IN" sz="2000" dirty="0" smtClean="0"/>
              <a:t> (~5% of WBCs)</a:t>
            </a:r>
          </a:p>
          <a:p>
            <a:pPr>
              <a:buNone/>
            </a:pPr>
            <a:endParaRPr lang="en-IN" sz="2000" dirty="0" smtClean="0"/>
          </a:p>
          <a:p>
            <a:r>
              <a:rPr lang="en-IN" sz="2000" dirty="0" smtClean="0"/>
              <a:t>Migrate into the tissues and become </a:t>
            </a:r>
            <a:r>
              <a:rPr lang="en-IN" sz="2000" dirty="0" smtClean="0">
                <a:solidFill>
                  <a:srgbClr val="FF0000"/>
                </a:solidFill>
              </a:rPr>
              <a:t>Macrophages</a:t>
            </a:r>
          </a:p>
          <a:p>
            <a:pPr>
              <a:buNone/>
            </a:pPr>
            <a:endParaRPr lang="en-IN" dirty="0" smtClean="0">
              <a:solidFill>
                <a:srgbClr val="FF0000"/>
              </a:solidFill>
            </a:endParaRPr>
          </a:p>
        </p:txBody>
      </p:sp>
      <p:pic>
        <p:nvPicPr>
          <p:cNvPr id="7" name="Content Placeholder 6" descr="https://s-media-cache-ak0.pinimg.com/originals/13/59/42/135942e8ddc70824516cbf72e8e07205.jpg"/>
          <p:cNvPicPr>
            <a:picLocks noGrp="1"/>
          </p:cNvPicPr>
          <p:nvPr>
            <p:ph sz="half" idx="2"/>
          </p:nvPr>
        </p:nvPicPr>
        <p:blipFill>
          <a:blip r:embed="rId2" cstate="print"/>
          <a:srcRect l="27865" t="2909" r="38688" b="49307"/>
          <a:stretch>
            <a:fillRect/>
          </a:stretch>
        </p:blipFill>
        <p:spPr bwMode="auto">
          <a:xfrm>
            <a:off x="6357950" y="1357298"/>
            <a:ext cx="722432" cy="1050968"/>
          </a:xfrm>
          <a:prstGeom prst="rect">
            <a:avLst/>
          </a:prstGeom>
          <a:noFill/>
          <a:ln w="9525">
            <a:noFill/>
            <a:miter lim="800000"/>
            <a:headEnd/>
            <a:tailEnd/>
          </a:ln>
        </p:spPr>
      </p:pic>
      <p:pic>
        <p:nvPicPr>
          <p:cNvPr id="8" name="Picture 7" descr="http://www.nature.com/ni/journal/v12/n11/images/ni.2109-F1.jpg"/>
          <p:cNvPicPr/>
          <p:nvPr/>
        </p:nvPicPr>
        <p:blipFill>
          <a:blip r:embed="rId3"/>
          <a:srcRect t="47665" r="52820"/>
          <a:stretch>
            <a:fillRect/>
          </a:stretch>
        </p:blipFill>
        <p:spPr bwMode="auto">
          <a:xfrm>
            <a:off x="4714876" y="3000372"/>
            <a:ext cx="4000528" cy="2786082"/>
          </a:xfrm>
          <a:prstGeom prst="rect">
            <a:avLst/>
          </a:prstGeom>
          <a:noFill/>
          <a:ln w="9525">
            <a:noFill/>
            <a:miter lim="800000"/>
            <a:headEnd/>
            <a:tailEnd/>
          </a:ln>
        </p:spPr>
      </p:pic>
      <p:cxnSp>
        <p:nvCxnSpPr>
          <p:cNvPr id="10" name="Straight Arrow Connector 9"/>
          <p:cNvCxnSpPr/>
          <p:nvPr/>
        </p:nvCxnSpPr>
        <p:spPr>
          <a:xfrm rot="5400000">
            <a:off x="6490525" y="2653483"/>
            <a:ext cx="44923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072066" y="3714753"/>
            <a:ext cx="3500462" cy="1661993"/>
          </a:xfrm>
          <a:prstGeom prst="rect">
            <a:avLst/>
          </a:prstGeom>
          <a:noFill/>
        </p:spPr>
        <p:txBody>
          <a:bodyPr wrap="square" rtlCol="0">
            <a:spAutoFit/>
          </a:bodyPr>
          <a:lstStyle/>
          <a:p>
            <a:r>
              <a:rPr lang="en-IN" sz="1400" dirty="0" smtClean="0"/>
              <a:t>           Lung                 Bone        </a:t>
            </a:r>
          </a:p>
          <a:p>
            <a:endParaRPr lang="en-IN" sz="1400" dirty="0" smtClean="0"/>
          </a:p>
          <a:p>
            <a:endParaRPr lang="en-IN" sz="1400" dirty="0" smtClean="0"/>
          </a:p>
          <a:p>
            <a:endParaRPr lang="en-IN" sz="1400" dirty="0" smtClean="0"/>
          </a:p>
          <a:p>
            <a:endParaRPr lang="en-IN" sz="1400" dirty="0" smtClean="0"/>
          </a:p>
          <a:p>
            <a:endParaRPr lang="en-IN" sz="1400" dirty="0" smtClean="0"/>
          </a:p>
          <a:p>
            <a:r>
              <a:rPr lang="en-IN" sz="1400" dirty="0" smtClean="0"/>
              <a:t>         Liver	            Brain	                 intestine   </a:t>
            </a:r>
            <a:r>
              <a:rPr lang="en-IN" dirty="0" smtClean="0"/>
              <a:t>          </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Macrophages</a:t>
            </a:r>
            <a:endParaRPr lang="en-IN" b="1" dirty="0">
              <a:solidFill>
                <a:srgbClr val="00B0F0"/>
              </a:solidFill>
            </a:endParaRPr>
          </a:p>
        </p:txBody>
      </p:sp>
      <p:sp>
        <p:nvSpPr>
          <p:cNvPr id="3" name="Content Placeholder 2"/>
          <p:cNvSpPr>
            <a:spLocks noGrp="1"/>
          </p:cNvSpPr>
          <p:nvPr>
            <p:ph idx="1"/>
          </p:nvPr>
        </p:nvSpPr>
        <p:spPr>
          <a:xfrm>
            <a:off x="457200" y="1785926"/>
            <a:ext cx="8229600" cy="4340237"/>
          </a:xfrm>
        </p:spPr>
        <p:txBody>
          <a:bodyPr>
            <a:normAutofit/>
          </a:bodyPr>
          <a:lstStyle/>
          <a:p>
            <a:r>
              <a:rPr lang="en-IN" dirty="0" smtClean="0"/>
              <a:t>“Big eaters”</a:t>
            </a:r>
          </a:p>
          <a:p>
            <a:endParaRPr lang="en-IN" dirty="0" smtClean="0"/>
          </a:p>
          <a:p>
            <a:r>
              <a:rPr lang="en-IN" dirty="0" smtClean="0"/>
              <a:t>Phagocytosis of microbes in tissue</a:t>
            </a:r>
          </a:p>
          <a:p>
            <a:pPr>
              <a:buNone/>
            </a:pPr>
            <a:r>
              <a:rPr lang="en-IN" sz="2800" dirty="0" smtClean="0"/>
              <a:t>     (</a:t>
            </a:r>
            <a:r>
              <a:rPr lang="en-IN" sz="2800" dirty="0" err="1" smtClean="0"/>
              <a:t>neutrophils</a:t>
            </a:r>
            <a:r>
              <a:rPr lang="en-IN" sz="2800" dirty="0" smtClean="0"/>
              <a:t> are present only in blood)</a:t>
            </a:r>
          </a:p>
          <a:p>
            <a:pPr>
              <a:buNone/>
            </a:pPr>
            <a:endParaRPr lang="en-IN" dirty="0" smtClean="0"/>
          </a:p>
          <a:p>
            <a:r>
              <a:rPr lang="en-IN" dirty="0" smtClean="0"/>
              <a:t>Antigen presentation </a:t>
            </a:r>
          </a:p>
          <a:p>
            <a:endParaRPr lang="en-IN" dirty="0" smtClean="0"/>
          </a:p>
          <a:p>
            <a:endParaRPr lang="en-IN" dirty="0" smtClean="0"/>
          </a:p>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linds(horizontal)">
                                      <p:cBhvr>
                                        <p:cTn id="10" dur="500"/>
                                        <p:tgtEl>
                                          <p:spTgt spid="3">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blinds(horizontal)">
                                      <p:cBhvr>
                                        <p:cTn id="1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smtClean="0">
                <a:solidFill>
                  <a:srgbClr val="00B0F0"/>
                </a:solidFill>
              </a:rPr>
              <a:t>Natural killer cells</a:t>
            </a:r>
            <a:endParaRPr lang="en-IN" b="1" dirty="0">
              <a:solidFill>
                <a:srgbClr val="00B0F0"/>
              </a:solidFill>
            </a:endParaRPr>
          </a:p>
        </p:txBody>
      </p:sp>
      <p:sp>
        <p:nvSpPr>
          <p:cNvPr id="3" name="Content Placeholder 2"/>
          <p:cNvSpPr>
            <a:spLocks noGrp="1"/>
          </p:cNvSpPr>
          <p:nvPr>
            <p:ph sz="half" idx="1"/>
          </p:nvPr>
        </p:nvSpPr>
        <p:spPr/>
        <p:txBody>
          <a:bodyPr>
            <a:normAutofit lnSpcReduction="10000"/>
          </a:bodyPr>
          <a:lstStyle/>
          <a:p>
            <a:r>
              <a:rPr lang="en-IN" sz="2400" dirty="0" smtClean="0"/>
              <a:t>Not B-lymphocytes / T-lymphocytes</a:t>
            </a:r>
          </a:p>
          <a:p>
            <a:pPr>
              <a:buNone/>
            </a:pPr>
            <a:endParaRPr lang="en-IN" sz="2400" dirty="0" smtClean="0"/>
          </a:p>
          <a:p>
            <a:r>
              <a:rPr lang="en-IN" sz="2400" dirty="0" smtClean="0"/>
              <a:t>Important part of the innate immune system</a:t>
            </a:r>
          </a:p>
          <a:p>
            <a:endParaRPr lang="en-IN" sz="2400" dirty="0" smtClean="0"/>
          </a:p>
          <a:p>
            <a:r>
              <a:rPr lang="en-IN" sz="2400" dirty="0" smtClean="0"/>
              <a:t>Kill virus /bacteria infected cells (Intracellular pathogens)</a:t>
            </a:r>
          </a:p>
          <a:p>
            <a:pPr>
              <a:buNone/>
            </a:pPr>
            <a:endParaRPr lang="en-IN" sz="2400" dirty="0" smtClean="0"/>
          </a:p>
          <a:p>
            <a:r>
              <a:rPr lang="en-IN" sz="2400" dirty="0" smtClean="0"/>
              <a:t>Kills cancer cells</a:t>
            </a:r>
          </a:p>
          <a:p>
            <a:pPr>
              <a:buNone/>
            </a:pPr>
            <a:endParaRPr lang="en-IN" dirty="0" smtClean="0"/>
          </a:p>
          <a:p>
            <a:endParaRPr lang="en-IN" dirty="0" smtClean="0"/>
          </a:p>
          <a:p>
            <a:endParaRPr lang="en-IN" dirty="0" smtClean="0"/>
          </a:p>
        </p:txBody>
      </p:sp>
      <p:pic>
        <p:nvPicPr>
          <p:cNvPr id="6" name="Content Placeholder 5" descr="http://www.nobelprize.org/educational/medicine/immunity/images/detail/fig15_killert.gif"/>
          <p:cNvPicPr>
            <a:picLocks noGrp="1"/>
          </p:cNvPicPr>
          <p:nvPr>
            <p:ph sz="half" idx="2"/>
          </p:nvPr>
        </p:nvPicPr>
        <p:blipFill>
          <a:blip r:embed="rId3"/>
          <a:srcRect/>
          <a:stretch>
            <a:fillRect/>
          </a:stretch>
        </p:blipFill>
        <p:spPr bwMode="auto">
          <a:xfrm>
            <a:off x="5000628" y="2357430"/>
            <a:ext cx="3786214" cy="30718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smtClean="0">
                <a:solidFill>
                  <a:srgbClr val="00B0F0"/>
                </a:solidFill>
              </a:rPr>
              <a:t>NK cells differentiate choose cells to kill ?</a:t>
            </a:r>
            <a:endParaRPr lang="en-IN" sz="3600" b="1" dirty="0">
              <a:solidFill>
                <a:srgbClr val="00B0F0"/>
              </a:solidFill>
            </a:endParaRPr>
          </a:p>
        </p:txBody>
      </p:sp>
      <p:pic>
        <p:nvPicPr>
          <p:cNvPr id="6" name="Content Placeholder 5" descr="http://3.bp.blogspot.com/-xapMeERXfx0/Un--5bRQGsI/AAAAAAAAC_s/SidZDPJT6yY/s1600/NK_Cell-smaller.jpg"/>
          <p:cNvPicPr>
            <a:picLocks noGrp="1"/>
          </p:cNvPicPr>
          <p:nvPr>
            <p:ph idx="1"/>
          </p:nvPr>
        </p:nvPicPr>
        <p:blipFill>
          <a:blip r:embed="rId2"/>
          <a:srcRect/>
          <a:stretch>
            <a:fillRect/>
          </a:stretch>
        </p:blipFill>
        <p:spPr bwMode="auto">
          <a:xfrm>
            <a:off x="1785918" y="1785926"/>
            <a:ext cx="3792706" cy="4525963"/>
          </a:xfrm>
          <a:prstGeom prst="rect">
            <a:avLst/>
          </a:prstGeom>
          <a:noFill/>
          <a:ln w="9525">
            <a:noFill/>
            <a:miter lim="800000"/>
            <a:headEnd/>
            <a:tailEnd/>
          </a:ln>
        </p:spPr>
      </p:pic>
      <p:sp>
        <p:nvSpPr>
          <p:cNvPr id="7" name="TextBox 6"/>
          <p:cNvSpPr txBox="1"/>
          <p:nvPr/>
        </p:nvSpPr>
        <p:spPr>
          <a:xfrm>
            <a:off x="5715008" y="2786058"/>
            <a:ext cx="3143272" cy="369332"/>
          </a:xfrm>
          <a:prstGeom prst="rect">
            <a:avLst/>
          </a:prstGeom>
          <a:noFill/>
        </p:spPr>
        <p:txBody>
          <a:bodyPr wrap="square" rtlCol="0">
            <a:spAutoFit/>
          </a:bodyPr>
          <a:lstStyle/>
          <a:p>
            <a:r>
              <a:rPr lang="en-IN" dirty="0" smtClean="0"/>
              <a:t>Uninfected cell / Normal cell</a:t>
            </a:r>
            <a:endParaRPr lang="en-IN" dirty="0"/>
          </a:p>
        </p:txBody>
      </p:sp>
      <p:sp>
        <p:nvSpPr>
          <p:cNvPr id="9" name="TextBox 8"/>
          <p:cNvSpPr txBox="1"/>
          <p:nvPr/>
        </p:nvSpPr>
        <p:spPr>
          <a:xfrm>
            <a:off x="5643570" y="4786322"/>
            <a:ext cx="3357586" cy="369332"/>
          </a:xfrm>
          <a:prstGeom prst="rect">
            <a:avLst/>
          </a:prstGeom>
          <a:noFill/>
        </p:spPr>
        <p:txBody>
          <a:bodyPr wrap="square" rtlCol="0">
            <a:spAutoFit/>
          </a:bodyPr>
          <a:lstStyle/>
          <a:p>
            <a:r>
              <a:rPr lang="en-IN" dirty="0" smtClean="0"/>
              <a:t>Microbe infected cell / cancer cell</a:t>
            </a:r>
            <a:endParaRPr lang="en-IN" dirty="0"/>
          </a:p>
        </p:txBody>
      </p:sp>
      <p:sp>
        <p:nvSpPr>
          <p:cNvPr id="10" name="Oval 9"/>
          <p:cNvSpPr/>
          <p:nvPr/>
        </p:nvSpPr>
        <p:spPr>
          <a:xfrm>
            <a:off x="3571868" y="2428868"/>
            <a:ext cx="428628" cy="3571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Oval 10"/>
          <p:cNvSpPr/>
          <p:nvPr/>
        </p:nvSpPr>
        <p:spPr>
          <a:xfrm>
            <a:off x="4714876" y="2357430"/>
            <a:ext cx="428628" cy="3571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p:cNvSpPr txBox="1"/>
          <p:nvPr/>
        </p:nvSpPr>
        <p:spPr>
          <a:xfrm>
            <a:off x="5500694" y="5572140"/>
            <a:ext cx="3808158" cy="369332"/>
          </a:xfrm>
          <a:prstGeom prst="rect">
            <a:avLst/>
          </a:prstGeom>
          <a:noFill/>
        </p:spPr>
        <p:txBody>
          <a:bodyPr wrap="none" rtlCol="0">
            <a:spAutoFit/>
          </a:bodyPr>
          <a:lstStyle/>
          <a:p>
            <a:r>
              <a:rPr lang="en-IN" dirty="0" smtClean="0">
                <a:solidFill>
                  <a:srgbClr val="FF0000"/>
                </a:solidFill>
              </a:rPr>
              <a:t>Some cell surface proteins are missing </a:t>
            </a:r>
            <a:endParaRPr lang="en-IN" dirty="0">
              <a:solidFill>
                <a:srgbClr val="FF00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How does the killer kill ?</a:t>
            </a:r>
            <a:endParaRPr lang="en-IN" b="1" dirty="0">
              <a:solidFill>
                <a:srgbClr val="00B0F0"/>
              </a:solidFill>
            </a:endParaRPr>
          </a:p>
        </p:txBody>
      </p:sp>
      <p:pic>
        <p:nvPicPr>
          <p:cNvPr id="4" name="Content Placeholder 3" descr="https://courses.candelalearning.com/biologymajors/wp-content/uploads/sites/57/2014/08/Figure_42_02_07.png"/>
          <p:cNvPicPr>
            <a:picLocks noGrp="1"/>
          </p:cNvPicPr>
          <p:nvPr>
            <p:ph idx="1"/>
          </p:nvPr>
        </p:nvPicPr>
        <p:blipFill>
          <a:blip r:embed="rId3"/>
          <a:srcRect/>
          <a:stretch>
            <a:fillRect/>
          </a:stretch>
        </p:blipFill>
        <p:spPr bwMode="auto">
          <a:xfrm>
            <a:off x="1142976" y="1643050"/>
            <a:ext cx="6643734" cy="4193364"/>
          </a:xfrm>
          <a:prstGeom prst="rect">
            <a:avLst/>
          </a:prstGeom>
          <a:noFill/>
          <a:ln w="9525">
            <a:noFill/>
            <a:miter lim="800000"/>
            <a:headEnd/>
            <a:tailEnd/>
          </a:ln>
        </p:spPr>
      </p:pic>
      <p:sp>
        <p:nvSpPr>
          <p:cNvPr id="5" name="Oval 4"/>
          <p:cNvSpPr/>
          <p:nvPr/>
        </p:nvSpPr>
        <p:spPr>
          <a:xfrm>
            <a:off x="3500430" y="4714884"/>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p:cNvSpPr/>
          <p:nvPr/>
        </p:nvSpPr>
        <p:spPr>
          <a:xfrm>
            <a:off x="3652830" y="4867284"/>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p:cNvSpPr/>
          <p:nvPr/>
        </p:nvSpPr>
        <p:spPr>
          <a:xfrm>
            <a:off x="3805230" y="5019684"/>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p:cNvSpPr/>
          <p:nvPr/>
        </p:nvSpPr>
        <p:spPr>
          <a:xfrm>
            <a:off x="3643306" y="5072074"/>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p:cNvSpPr/>
          <p:nvPr/>
        </p:nvSpPr>
        <p:spPr>
          <a:xfrm>
            <a:off x="3714744" y="521495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Oval 9"/>
          <p:cNvSpPr/>
          <p:nvPr/>
        </p:nvSpPr>
        <p:spPr>
          <a:xfrm>
            <a:off x="3714744" y="4714884"/>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Oval 11"/>
          <p:cNvSpPr/>
          <p:nvPr/>
        </p:nvSpPr>
        <p:spPr>
          <a:xfrm>
            <a:off x="3500430" y="5143512"/>
            <a:ext cx="61914" cy="619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Oval 13"/>
          <p:cNvSpPr/>
          <p:nvPr/>
        </p:nvSpPr>
        <p:spPr>
          <a:xfrm>
            <a:off x="3357554" y="5143512"/>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Oval 14"/>
          <p:cNvSpPr/>
          <p:nvPr/>
        </p:nvSpPr>
        <p:spPr>
          <a:xfrm>
            <a:off x="2643174" y="4786322"/>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Oval 15"/>
          <p:cNvSpPr/>
          <p:nvPr/>
        </p:nvSpPr>
        <p:spPr>
          <a:xfrm>
            <a:off x="3286116" y="485776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Oval 16"/>
          <p:cNvSpPr/>
          <p:nvPr/>
        </p:nvSpPr>
        <p:spPr>
          <a:xfrm>
            <a:off x="2928926" y="4929198"/>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Oval 17"/>
          <p:cNvSpPr/>
          <p:nvPr/>
        </p:nvSpPr>
        <p:spPr>
          <a:xfrm>
            <a:off x="2500298" y="2428868"/>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Oval 19"/>
          <p:cNvSpPr/>
          <p:nvPr/>
        </p:nvSpPr>
        <p:spPr>
          <a:xfrm>
            <a:off x="2786050" y="2571744"/>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Oval 20"/>
          <p:cNvSpPr/>
          <p:nvPr/>
        </p:nvSpPr>
        <p:spPr>
          <a:xfrm>
            <a:off x="2643174" y="2285992"/>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Oval 21"/>
          <p:cNvSpPr/>
          <p:nvPr/>
        </p:nvSpPr>
        <p:spPr>
          <a:xfrm>
            <a:off x="2285984" y="235743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Oval 22"/>
          <p:cNvSpPr/>
          <p:nvPr/>
        </p:nvSpPr>
        <p:spPr>
          <a:xfrm flipH="1" flipV="1">
            <a:off x="2571736" y="3286124"/>
            <a:ext cx="7143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Oval 23"/>
          <p:cNvSpPr/>
          <p:nvPr/>
        </p:nvSpPr>
        <p:spPr>
          <a:xfrm flipH="1" flipV="1">
            <a:off x="1500166" y="3071810"/>
            <a:ext cx="7143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TextBox 24"/>
          <p:cNvSpPr txBox="1"/>
          <p:nvPr/>
        </p:nvSpPr>
        <p:spPr>
          <a:xfrm>
            <a:off x="5852586" y="5572140"/>
            <a:ext cx="3291414" cy="369332"/>
          </a:xfrm>
          <a:prstGeom prst="rect">
            <a:avLst/>
          </a:prstGeom>
          <a:noFill/>
        </p:spPr>
        <p:txBody>
          <a:bodyPr wrap="none" rtlCol="0">
            <a:spAutoFit/>
          </a:bodyPr>
          <a:lstStyle/>
          <a:p>
            <a:r>
              <a:rPr lang="en-IN" dirty="0" smtClean="0">
                <a:solidFill>
                  <a:srgbClr val="FF0000"/>
                </a:solidFill>
              </a:rPr>
              <a:t>Kills both host cells and microbes</a:t>
            </a:r>
            <a:endParaRPr lang="en-IN" dirty="0">
              <a:solidFill>
                <a:srgbClr val="FF0000"/>
              </a:solidFill>
            </a:endParaRPr>
          </a:p>
        </p:txBody>
      </p:sp>
      <p:sp>
        <p:nvSpPr>
          <p:cNvPr id="26" name="TextBox 25"/>
          <p:cNvSpPr txBox="1"/>
          <p:nvPr/>
        </p:nvSpPr>
        <p:spPr>
          <a:xfrm>
            <a:off x="1214414" y="6143644"/>
            <a:ext cx="4792851" cy="369332"/>
          </a:xfrm>
          <a:prstGeom prst="rect">
            <a:avLst/>
          </a:prstGeom>
          <a:noFill/>
        </p:spPr>
        <p:txBody>
          <a:bodyPr wrap="none" rtlCol="0">
            <a:spAutoFit/>
          </a:bodyPr>
          <a:lstStyle/>
          <a:p>
            <a:r>
              <a:rPr lang="en-IN" dirty="0" smtClean="0">
                <a:solidFill>
                  <a:srgbClr val="FF0000"/>
                </a:solidFill>
              </a:rPr>
              <a:t>Release of granules with </a:t>
            </a:r>
            <a:r>
              <a:rPr lang="en-IN" dirty="0" err="1" smtClean="0">
                <a:solidFill>
                  <a:srgbClr val="FF0000"/>
                </a:solidFill>
              </a:rPr>
              <a:t>perforins</a:t>
            </a:r>
            <a:r>
              <a:rPr lang="en-IN" dirty="0" smtClean="0">
                <a:solidFill>
                  <a:srgbClr val="FF0000"/>
                </a:solidFill>
              </a:rPr>
              <a:t> and proteases </a:t>
            </a:r>
            <a:endParaRPr lang="en-IN" dirty="0">
              <a:solidFill>
                <a:srgbClr val="FF0000"/>
              </a:solidFill>
            </a:endParaRPr>
          </a:p>
        </p:txBody>
      </p:sp>
      <p:cxnSp>
        <p:nvCxnSpPr>
          <p:cNvPr id="28" name="Straight Arrow Connector 27"/>
          <p:cNvCxnSpPr/>
          <p:nvPr/>
        </p:nvCxnSpPr>
        <p:spPr>
          <a:xfrm rot="5400000" flipH="1" flipV="1">
            <a:off x="3000364" y="5643578"/>
            <a:ext cx="85725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1785918" y="2571744"/>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Oval 29"/>
          <p:cNvSpPr/>
          <p:nvPr/>
        </p:nvSpPr>
        <p:spPr>
          <a:xfrm>
            <a:off x="2947974" y="2733668"/>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Oval 30"/>
          <p:cNvSpPr/>
          <p:nvPr/>
        </p:nvSpPr>
        <p:spPr>
          <a:xfrm>
            <a:off x="2786050" y="2786058"/>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Oval 31"/>
          <p:cNvSpPr/>
          <p:nvPr/>
        </p:nvSpPr>
        <p:spPr>
          <a:xfrm>
            <a:off x="2947974" y="2733668"/>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Oval 32"/>
          <p:cNvSpPr/>
          <p:nvPr/>
        </p:nvSpPr>
        <p:spPr>
          <a:xfrm>
            <a:off x="2857488" y="5000636"/>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Oval 33"/>
          <p:cNvSpPr/>
          <p:nvPr/>
        </p:nvSpPr>
        <p:spPr>
          <a:xfrm>
            <a:off x="2786050" y="485776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Toll-like receptors (TLRs)</a:t>
            </a:r>
            <a:endParaRPr lang="en-IN" b="1" dirty="0">
              <a:solidFill>
                <a:srgbClr val="00B0F0"/>
              </a:solidFill>
            </a:endParaRPr>
          </a:p>
        </p:txBody>
      </p:sp>
      <p:sp>
        <p:nvSpPr>
          <p:cNvPr id="3" name="Content Placeholder 2"/>
          <p:cNvSpPr>
            <a:spLocks noGrp="1"/>
          </p:cNvSpPr>
          <p:nvPr>
            <p:ph idx="1"/>
          </p:nvPr>
        </p:nvSpPr>
        <p:spPr/>
        <p:txBody>
          <a:bodyPr/>
          <a:lstStyle/>
          <a:p>
            <a:r>
              <a:rPr lang="en-IN" dirty="0" err="1" smtClean="0"/>
              <a:t>Transmembrane</a:t>
            </a:r>
            <a:r>
              <a:rPr lang="en-IN" dirty="0" smtClean="0"/>
              <a:t> proteins</a:t>
            </a:r>
          </a:p>
          <a:p>
            <a:pPr>
              <a:buNone/>
            </a:pPr>
            <a:endParaRPr lang="en-IN" dirty="0" smtClean="0"/>
          </a:p>
          <a:p>
            <a:r>
              <a:rPr lang="en-IN" dirty="0" smtClean="0"/>
              <a:t>Present  on macrophages / few other cells</a:t>
            </a:r>
          </a:p>
          <a:p>
            <a:pPr>
              <a:buNone/>
            </a:pPr>
            <a:endParaRPr lang="en-IN" dirty="0" smtClean="0"/>
          </a:p>
          <a:p>
            <a:r>
              <a:rPr lang="en-IN" dirty="0" smtClean="0"/>
              <a:t>Conserved across vertebrates</a:t>
            </a:r>
          </a:p>
          <a:p>
            <a:pPr>
              <a:buNone/>
            </a:pPr>
            <a:endParaRPr lang="en-IN" dirty="0" smtClean="0"/>
          </a:p>
          <a:p>
            <a:r>
              <a:rPr lang="en-IN" dirty="0" smtClean="0"/>
              <a:t>Important part of innate immune system</a:t>
            </a:r>
          </a:p>
          <a:p>
            <a:pPr>
              <a:buNone/>
            </a:pPr>
            <a:endParaRPr lang="en-IN" dirty="0" smtClean="0"/>
          </a:p>
          <a:p>
            <a:endParaRPr lang="en-IN" dirty="0" smtClean="0"/>
          </a:p>
          <a:p>
            <a:endParaRPr lang="en-IN" dirty="0" smtClean="0"/>
          </a:p>
          <a:p>
            <a:endParaRPr lang="en-IN" dirty="0" smtClean="0"/>
          </a:p>
          <a:p>
            <a:pPr>
              <a:buNone/>
            </a:pPr>
            <a:endParaRPr lang="en-IN"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TLRs – What do they do ?</a:t>
            </a:r>
            <a:endParaRPr lang="en-IN" b="1" dirty="0">
              <a:solidFill>
                <a:srgbClr val="00B0F0"/>
              </a:solidFill>
            </a:endParaRPr>
          </a:p>
        </p:txBody>
      </p:sp>
      <p:sp>
        <p:nvSpPr>
          <p:cNvPr id="3" name="Content Placeholder 2"/>
          <p:cNvSpPr>
            <a:spLocks noGrp="1"/>
          </p:cNvSpPr>
          <p:nvPr>
            <p:ph idx="1"/>
          </p:nvPr>
        </p:nvSpPr>
        <p:spPr/>
        <p:txBody>
          <a:bodyPr>
            <a:normAutofit/>
          </a:bodyPr>
          <a:lstStyle/>
          <a:p>
            <a:pPr>
              <a:buNone/>
            </a:pPr>
            <a:r>
              <a:rPr lang="en-IN" sz="2800" dirty="0" smtClean="0"/>
              <a:t>They look out for microbes (or their components)</a:t>
            </a:r>
          </a:p>
          <a:p>
            <a:pPr>
              <a:buNone/>
            </a:pPr>
            <a:endParaRPr lang="en-IN" sz="2800" dirty="0" smtClean="0"/>
          </a:p>
          <a:p>
            <a:pPr>
              <a:buNone/>
            </a:pPr>
            <a:r>
              <a:rPr lang="en-IN" sz="2800" dirty="0" smtClean="0"/>
              <a:t>They bind to the microbes (or their components)</a:t>
            </a:r>
          </a:p>
          <a:p>
            <a:endParaRPr lang="en-IN" sz="2800" dirty="0" smtClean="0"/>
          </a:p>
          <a:p>
            <a:pPr>
              <a:buNone/>
            </a:pPr>
            <a:r>
              <a:rPr lang="en-IN" sz="2800" dirty="0" smtClean="0"/>
              <a:t>They trigger a cascade of events to kill or protect against pathogens</a:t>
            </a:r>
          </a:p>
          <a:p>
            <a:pPr>
              <a:buNone/>
            </a:pPr>
            <a:endParaRPr lang="en-IN" sz="2800" dirty="0" smtClean="0"/>
          </a:p>
          <a:p>
            <a:pPr>
              <a:buNone/>
            </a:pPr>
            <a:r>
              <a:rPr lang="en-IN" sz="2800" b="1" dirty="0" smtClean="0">
                <a:solidFill>
                  <a:srgbClr val="FF0000"/>
                </a:solidFill>
              </a:rPr>
              <a:t>              THEY ARE INNATE IMMUNE SENSORS</a:t>
            </a:r>
            <a:endParaRPr lang="en-IN" sz="2800" b="1" dirty="0">
              <a:solidFill>
                <a:srgbClr val="FF00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TLRs – look out for microbes </a:t>
            </a:r>
            <a:endParaRPr lang="en-IN" b="1" dirty="0">
              <a:solidFill>
                <a:srgbClr val="00B0F0"/>
              </a:solidFill>
            </a:endParaRPr>
          </a:p>
        </p:txBody>
      </p:sp>
      <p:pic>
        <p:nvPicPr>
          <p:cNvPr id="4" name="Content Placeholder 3" descr="http://4.bp.blogspot.com/-UtpxSHesgiA/TrLyLqStToI/AAAAAAAAAJE/8QFI2Z1ER1Y/s400/Figure2.jpg"/>
          <p:cNvPicPr>
            <a:picLocks noGrp="1"/>
          </p:cNvPicPr>
          <p:nvPr>
            <p:ph idx="1"/>
          </p:nvPr>
        </p:nvPicPr>
        <p:blipFill>
          <a:blip r:embed="rId2"/>
          <a:srcRect/>
          <a:stretch>
            <a:fillRect/>
          </a:stretch>
        </p:blipFill>
        <p:spPr bwMode="auto">
          <a:xfrm>
            <a:off x="1857356" y="2143116"/>
            <a:ext cx="5500726" cy="3500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00B0F0"/>
                </a:solidFill>
              </a:rPr>
              <a:t>TLRs – bind to microbes / components of microbes</a:t>
            </a:r>
            <a:endParaRPr lang="en-IN" dirty="0"/>
          </a:p>
        </p:txBody>
      </p:sp>
      <p:pic>
        <p:nvPicPr>
          <p:cNvPr id="4" name="Content Placeholder 3" descr="http://i.ytimg.com/vi/iVMIZy-Y3f8/maxresdefault.jpg"/>
          <p:cNvPicPr>
            <a:picLocks noGrp="1"/>
          </p:cNvPicPr>
          <p:nvPr>
            <p:ph idx="1"/>
          </p:nvPr>
        </p:nvPicPr>
        <p:blipFill>
          <a:blip r:embed="rId2"/>
          <a:srcRect l="2047" t="15746" r="804" b="12797"/>
          <a:stretch>
            <a:fillRect/>
          </a:stretch>
        </p:blipFill>
        <p:spPr bwMode="auto">
          <a:xfrm>
            <a:off x="1428728" y="2357430"/>
            <a:ext cx="6696594" cy="34659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00B0F0"/>
                </a:solidFill>
              </a:rPr>
              <a:t>Which microbial components are recognized by TLRs ?</a:t>
            </a:r>
            <a:endParaRPr lang="en-IN" b="1" dirty="0">
              <a:solidFill>
                <a:srgbClr val="00B0F0"/>
              </a:solidFill>
            </a:endParaRPr>
          </a:p>
        </p:txBody>
      </p:sp>
      <p:sp>
        <p:nvSpPr>
          <p:cNvPr id="3" name="Content Placeholder 2"/>
          <p:cNvSpPr>
            <a:spLocks noGrp="1"/>
          </p:cNvSpPr>
          <p:nvPr>
            <p:ph idx="1"/>
          </p:nvPr>
        </p:nvSpPr>
        <p:spPr/>
        <p:txBody>
          <a:bodyPr/>
          <a:lstStyle/>
          <a:p>
            <a:pPr>
              <a:buNone/>
            </a:pPr>
            <a:endParaRPr lang="en-IN" dirty="0"/>
          </a:p>
        </p:txBody>
      </p:sp>
      <p:pic>
        <p:nvPicPr>
          <p:cNvPr id="4" name="Picture 82" descr="nrd2422-f1"/>
          <p:cNvPicPr>
            <a:picLocks noChangeAspect="1" noChangeArrowheads="1"/>
          </p:cNvPicPr>
          <p:nvPr/>
        </p:nvPicPr>
        <p:blipFill>
          <a:blip r:embed="rId2"/>
          <a:srcRect/>
          <a:stretch>
            <a:fillRect/>
          </a:stretch>
        </p:blipFill>
        <p:spPr bwMode="auto">
          <a:xfrm>
            <a:off x="2143108" y="1643050"/>
            <a:ext cx="4456113" cy="4351009"/>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noAutofit/>
          </a:bodyPr>
          <a:lstStyle/>
          <a:p>
            <a:r>
              <a:rPr lang="en-IN" sz="3200" b="1" dirty="0" smtClean="0">
                <a:solidFill>
                  <a:srgbClr val="00B0F0"/>
                </a:solidFill>
              </a:rPr>
              <a:t>What happens when a TLR bind to a microbe ?</a:t>
            </a:r>
            <a:endParaRPr lang="en-IN" sz="3200" b="1" dirty="0">
              <a:solidFill>
                <a:srgbClr val="00B0F0"/>
              </a:solidFill>
            </a:endParaRPr>
          </a:p>
        </p:txBody>
      </p:sp>
      <p:sp>
        <p:nvSpPr>
          <p:cNvPr id="3" name="Content Placeholder 2"/>
          <p:cNvSpPr>
            <a:spLocks noGrp="1"/>
          </p:cNvSpPr>
          <p:nvPr>
            <p:ph idx="1"/>
          </p:nvPr>
        </p:nvSpPr>
        <p:spPr/>
        <p:txBody>
          <a:bodyPr/>
          <a:lstStyle/>
          <a:p>
            <a:endParaRPr lang="en-IN" dirty="0"/>
          </a:p>
        </p:txBody>
      </p:sp>
      <p:sp>
        <p:nvSpPr>
          <p:cNvPr id="4" name="Oval 3"/>
          <p:cNvSpPr/>
          <p:nvPr/>
        </p:nvSpPr>
        <p:spPr>
          <a:xfrm>
            <a:off x="3643306" y="3214686"/>
            <a:ext cx="1785950" cy="12858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TLR binding to microbe</a:t>
            </a:r>
            <a:endParaRPr lang="en-IN" dirty="0"/>
          </a:p>
        </p:txBody>
      </p:sp>
      <p:sp>
        <p:nvSpPr>
          <p:cNvPr id="5" name="Up Arrow 4"/>
          <p:cNvSpPr/>
          <p:nvPr/>
        </p:nvSpPr>
        <p:spPr>
          <a:xfrm>
            <a:off x="4500562" y="2643182"/>
            <a:ext cx="71438" cy="5000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Down Arrow 7"/>
          <p:cNvSpPr/>
          <p:nvPr/>
        </p:nvSpPr>
        <p:spPr>
          <a:xfrm>
            <a:off x="4500562" y="4572008"/>
            <a:ext cx="71438" cy="5715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ight Arrow 8"/>
          <p:cNvSpPr/>
          <p:nvPr/>
        </p:nvSpPr>
        <p:spPr>
          <a:xfrm>
            <a:off x="5786446" y="3643314"/>
            <a:ext cx="500066" cy="71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Left Arrow 9"/>
          <p:cNvSpPr/>
          <p:nvPr/>
        </p:nvSpPr>
        <p:spPr>
          <a:xfrm>
            <a:off x="2928926" y="3714752"/>
            <a:ext cx="571504" cy="457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Cloud 10"/>
          <p:cNvSpPr/>
          <p:nvPr/>
        </p:nvSpPr>
        <p:spPr>
          <a:xfrm>
            <a:off x="357158" y="2857496"/>
            <a:ext cx="2286016" cy="1857388"/>
          </a:xfrm>
          <a:prstGeom prst="cloud">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Inflammation</a:t>
            </a:r>
            <a:endParaRPr lang="en-IN" dirty="0">
              <a:solidFill>
                <a:schemeClr val="tx1"/>
              </a:solidFill>
            </a:endParaRPr>
          </a:p>
        </p:txBody>
      </p:sp>
      <p:sp>
        <p:nvSpPr>
          <p:cNvPr id="12" name="Cloud 11"/>
          <p:cNvSpPr/>
          <p:nvPr/>
        </p:nvSpPr>
        <p:spPr>
          <a:xfrm>
            <a:off x="3500430" y="1428736"/>
            <a:ext cx="2214578" cy="1143008"/>
          </a:xfrm>
          <a:prstGeom prst="cloud">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Secretion of Cytokines / Interferon</a:t>
            </a:r>
            <a:endParaRPr lang="en-IN" dirty="0">
              <a:solidFill>
                <a:schemeClr val="tx1"/>
              </a:solidFill>
            </a:endParaRPr>
          </a:p>
        </p:txBody>
      </p:sp>
      <p:sp>
        <p:nvSpPr>
          <p:cNvPr id="13" name="Cloud 12"/>
          <p:cNvSpPr/>
          <p:nvPr/>
        </p:nvSpPr>
        <p:spPr>
          <a:xfrm>
            <a:off x="6572264" y="2786058"/>
            <a:ext cx="2286016" cy="1857388"/>
          </a:xfrm>
          <a:prstGeom prst="cloud">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Phagocytosis of infected cell</a:t>
            </a:r>
            <a:endParaRPr lang="en-IN" dirty="0">
              <a:solidFill>
                <a:schemeClr val="tx1"/>
              </a:solidFill>
            </a:endParaRPr>
          </a:p>
        </p:txBody>
      </p:sp>
      <p:sp>
        <p:nvSpPr>
          <p:cNvPr id="14" name="Cloud 13"/>
          <p:cNvSpPr/>
          <p:nvPr/>
        </p:nvSpPr>
        <p:spPr>
          <a:xfrm>
            <a:off x="3500430" y="5357826"/>
            <a:ext cx="2214578" cy="1143008"/>
          </a:xfrm>
          <a:prstGeom prst="cloud">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Apoptosis of infected cell</a:t>
            </a:r>
            <a:endParaRPr lang="en-IN" dirty="0">
              <a:solidFill>
                <a:schemeClr val="tx1"/>
              </a:solidFill>
            </a:endParaRPr>
          </a:p>
        </p:txBody>
      </p:sp>
      <p:sp>
        <p:nvSpPr>
          <p:cNvPr id="15" name="Wave 14"/>
          <p:cNvSpPr/>
          <p:nvPr/>
        </p:nvSpPr>
        <p:spPr>
          <a:xfrm rot="19955292">
            <a:off x="1025732" y="1648844"/>
            <a:ext cx="1785950" cy="857256"/>
          </a:xfrm>
          <a:prstGeom prst="wav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smtClean="0">
                <a:solidFill>
                  <a:srgbClr val="FF0000"/>
                </a:solidFill>
              </a:rPr>
              <a:t>Enhanced immune response</a:t>
            </a:r>
            <a:endParaRPr lang="en-IN" sz="1600" b="1" dirty="0">
              <a:solidFill>
                <a:srgbClr val="FF0000"/>
              </a:solidFill>
            </a:endParaRPr>
          </a:p>
        </p:txBody>
      </p:sp>
      <p:sp>
        <p:nvSpPr>
          <p:cNvPr id="17" name="Wave 16"/>
          <p:cNvSpPr/>
          <p:nvPr/>
        </p:nvSpPr>
        <p:spPr>
          <a:xfrm rot="19955292">
            <a:off x="6312144" y="5220744"/>
            <a:ext cx="1785950" cy="857256"/>
          </a:xfrm>
          <a:prstGeom prst="wav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smtClean="0">
                <a:solidFill>
                  <a:srgbClr val="FF0000"/>
                </a:solidFill>
              </a:rPr>
              <a:t>Killing of infected cell</a:t>
            </a:r>
            <a:endParaRPr lang="en-IN" sz="1600" b="1" dirty="0">
              <a:solidFill>
                <a:srgbClr val="FF0000"/>
              </a:solidFill>
            </a:endParaRPr>
          </a:p>
        </p:txBody>
      </p:sp>
      <p:sp>
        <p:nvSpPr>
          <p:cNvPr id="21" name="Lightning Bolt 20"/>
          <p:cNvSpPr/>
          <p:nvPr/>
        </p:nvSpPr>
        <p:spPr>
          <a:xfrm rot="14985631">
            <a:off x="642910" y="2500306"/>
            <a:ext cx="357190" cy="571504"/>
          </a:xfrm>
          <a:prstGeom prst="lightningBol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Lightning Bolt 21"/>
          <p:cNvSpPr/>
          <p:nvPr/>
        </p:nvSpPr>
        <p:spPr>
          <a:xfrm rot="17683172">
            <a:off x="5799227" y="5853864"/>
            <a:ext cx="357190" cy="571504"/>
          </a:xfrm>
          <a:prstGeom prst="lightningBol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Lightning Bolt 22"/>
          <p:cNvSpPr/>
          <p:nvPr/>
        </p:nvSpPr>
        <p:spPr>
          <a:xfrm rot="3290410">
            <a:off x="7944576" y="4453944"/>
            <a:ext cx="357190" cy="571504"/>
          </a:xfrm>
          <a:prstGeom prst="lightningBol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Lightning Bolt 23"/>
          <p:cNvSpPr/>
          <p:nvPr/>
        </p:nvSpPr>
        <p:spPr>
          <a:xfrm rot="6611018">
            <a:off x="3084975" y="1426460"/>
            <a:ext cx="357190" cy="571504"/>
          </a:xfrm>
          <a:prstGeom prst="lightningBol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600" b="1" dirty="0" smtClean="0">
                <a:solidFill>
                  <a:srgbClr val="00B0F0"/>
                </a:solidFill>
              </a:rPr>
              <a:t>Summary: innate response – internal </a:t>
            </a:r>
            <a:r>
              <a:rPr lang="en-IN" sz="3600" b="1" dirty="0" err="1" smtClean="0">
                <a:solidFill>
                  <a:srgbClr val="00B0F0"/>
                </a:solidFill>
              </a:rPr>
              <a:t>defenses</a:t>
            </a:r>
            <a:r>
              <a:rPr lang="en-IN" sz="3600" b="1" dirty="0" smtClean="0">
                <a:solidFill>
                  <a:srgbClr val="00B0F0"/>
                </a:solidFill>
              </a:rPr>
              <a:t> – Cellular (WBCs)</a:t>
            </a:r>
            <a:endParaRPr lang="en-IN" sz="3600" b="1" dirty="0">
              <a:solidFill>
                <a:srgbClr val="00B0F0"/>
              </a:solidFill>
            </a:endParaRPr>
          </a:p>
        </p:txBody>
      </p:sp>
      <p:sp>
        <p:nvSpPr>
          <p:cNvPr id="3" name="Content Placeholder 2"/>
          <p:cNvSpPr>
            <a:spLocks noGrp="1"/>
          </p:cNvSpPr>
          <p:nvPr>
            <p:ph idx="1"/>
          </p:nvPr>
        </p:nvSpPr>
        <p:spPr>
          <a:xfrm>
            <a:off x="457200" y="1857364"/>
            <a:ext cx="8229600" cy="4268799"/>
          </a:xfrm>
        </p:spPr>
        <p:txBody>
          <a:bodyPr>
            <a:normAutofit/>
          </a:bodyPr>
          <a:lstStyle/>
          <a:p>
            <a:pPr>
              <a:buNone/>
            </a:pPr>
            <a:r>
              <a:rPr lang="en-IN" sz="2400" dirty="0" smtClean="0"/>
              <a:t>Come into play when the external </a:t>
            </a:r>
            <a:r>
              <a:rPr lang="en-IN" sz="2400" dirty="0" err="1" smtClean="0"/>
              <a:t>defenses</a:t>
            </a:r>
            <a:r>
              <a:rPr lang="en-IN" sz="2400" dirty="0" smtClean="0"/>
              <a:t> are breached</a:t>
            </a:r>
          </a:p>
          <a:p>
            <a:endParaRPr lang="en-IN" sz="2400" dirty="0" smtClean="0"/>
          </a:p>
          <a:p>
            <a:r>
              <a:rPr lang="en-IN" sz="2400" dirty="0" err="1" smtClean="0"/>
              <a:t>Neutrophils</a:t>
            </a:r>
            <a:endParaRPr lang="en-IN" sz="2400" dirty="0" smtClean="0"/>
          </a:p>
          <a:p>
            <a:endParaRPr lang="en-IN" sz="2400" dirty="0" smtClean="0"/>
          </a:p>
          <a:p>
            <a:r>
              <a:rPr lang="en-IN" sz="2400" dirty="0" err="1" smtClean="0"/>
              <a:t>Monocytes</a:t>
            </a:r>
            <a:r>
              <a:rPr lang="en-IN" sz="2400" dirty="0" smtClean="0"/>
              <a:t> /macrophages</a:t>
            </a:r>
          </a:p>
          <a:p>
            <a:endParaRPr lang="en-IN" sz="2400" dirty="0" smtClean="0"/>
          </a:p>
          <a:p>
            <a:r>
              <a:rPr lang="en-IN" sz="2400" dirty="0" smtClean="0"/>
              <a:t>NK cells</a:t>
            </a:r>
          </a:p>
          <a:p>
            <a:endParaRPr lang="en-IN" sz="2400" dirty="0" smtClean="0"/>
          </a:p>
          <a:p>
            <a:r>
              <a:rPr lang="en-IN" sz="2400" dirty="0" smtClean="0"/>
              <a:t>TLRs</a:t>
            </a:r>
          </a:p>
          <a:p>
            <a:endParaRPr lang="en-IN"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274638"/>
            <a:ext cx="8858312" cy="1143000"/>
          </a:xfrm>
        </p:spPr>
        <p:txBody>
          <a:bodyPr>
            <a:noAutofit/>
          </a:bodyPr>
          <a:lstStyle/>
          <a:p>
            <a:r>
              <a:rPr lang="en-US" sz="3100" b="1" dirty="0" smtClean="0">
                <a:solidFill>
                  <a:srgbClr val="00B0F0"/>
                </a:solidFill>
                <a:latin typeface="Arial"/>
              </a:rPr>
              <a:t>Innate immune system: components of Blood</a:t>
            </a:r>
            <a:endParaRPr lang="en-US" sz="3100" dirty="0">
              <a:solidFill>
                <a:srgbClr val="00B0F0"/>
              </a:solidFill>
            </a:endParaRPr>
          </a:p>
        </p:txBody>
      </p:sp>
      <p:graphicFrame>
        <p:nvGraphicFramePr>
          <p:cNvPr id="4" name="Content Placeholder 3"/>
          <p:cNvGraphicFramePr>
            <a:graphicFrameLocks noGrp="1"/>
          </p:cNvGraphicFramePr>
          <p:nvPr>
            <p:ph idx="1"/>
          </p:nvPr>
        </p:nvGraphicFramePr>
        <p:xfrm>
          <a:off x="457200" y="1600200"/>
          <a:ext cx="8229600" cy="3828044"/>
        </p:xfrm>
        <a:graphic>
          <a:graphicData uri="http://schemas.openxmlformats.org/drawingml/2006/table">
            <a:tbl>
              <a:tblPr/>
              <a:tblGrid>
                <a:gridCol w="3978492"/>
                <a:gridCol w="4251108"/>
              </a:tblGrid>
              <a:tr h="3828044">
                <a:tc>
                  <a:txBody>
                    <a:bodyPr/>
                    <a:lstStyle/>
                    <a:p>
                      <a:pPr algn="l">
                        <a:buFont typeface="Arial"/>
                        <a:buChar char="•"/>
                      </a:pPr>
                      <a:endParaRPr lang="en-US" sz="1600" dirty="0" smtClean="0">
                        <a:solidFill>
                          <a:srgbClr val="000000"/>
                        </a:solidFill>
                        <a:latin typeface="Arial"/>
                      </a:endParaRPr>
                    </a:p>
                    <a:p>
                      <a:pPr algn="l">
                        <a:buFont typeface="Arial"/>
                        <a:buChar char="•"/>
                      </a:pPr>
                      <a:endParaRPr lang="en-US" sz="1600" dirty="0" smtClean="0">
                        <a:solidFill>
                          <a:srgbClr val="000000"/>
                        </a:solidFill>
                        <a:latin typeface="Arial"/>
                      </a:endParaRPr>
                    </a:p>
                    <a:p>
                      <a:pPr algn="l">
                        <a:buFont typeface="Arial"/>
                        <a:buChar char="•"/>
                      </a:pPr>
                      <a:endParaRPr lang="en-US" sz="1600" dirty="0" smtClean="0">
                        <a:solidFill>
                          <a:srgbClr val="000000"/>
                        </a:solidFill>
                        <a:latin typeface="Arial"/>
                      </a:endParaRPr>
                    </a:p>
                    <a:p>
                      <a:pPr algn="l">
                        <a:buFont typeface="Arial"/>
                        <a:buNone/>
                      </a:pPr>
                      <a:r>
                        <a:rPr lang="en-US" sz="1600" dirty="0">
                          <a:solidFill>
                            <a:srgbClr val="000000"/>
                          </a:solidFill>
                          <a:latin typeface="Arial"/>
                        </a:rPr>
                        <a:t> </a:t>
                      </a:r>
                    </a:p>
                  </a:txBody>
                  <a:tcPr marL="79004" marR="79004" marT="39502" marB="39502">
                    <a:lnL>
                      <a:noFill/>
                    </a:lnL>
                    <a:lnR>
                      <a:noFill/>
                    </a:lnR>
                    <a:lnT>
                      <a:noFill/>
                    </a:lnT>
                    <a:lnB>
                      <a:noFill/>
                    </a:lnB>
                    <a:solidFill>
                      <a:srgbClr val="FFFFFF"/>
                    </a:solidFill>
                  </a:tcPr>
                </a:tc>
                <a:tc>
                  <a:txBody>
                    <a:bodyPr/>
                    <a:lstStyle/>
                    <a:p>
                      <a:pPr algn="l"/>
                      <a:endParaRPr lang="en-US" sz="1600" dirty="0">
                        <a:solidFill>
                          <a:srgbClr val="000000"/>
                        </a:solidFill>
                        <a:latin typeface="Arial"/>
                      </a:endParaRPr>
                    </a:p>
                  </a:txBody>
                  <a:tcPr marL="79004" marR="79004" marT="39502" marB="39502" anchor="ctr">
                    <a:lnL>
                      <a:noFill/>
                    </a:lnL>
                    <a:lnR>
                      <a:noFill/>
                    </a:lnR>
                    <a:lnT>
                      <a:noFill/>
                    </a:lnT>
                    <a:lnB>
                      <a:noFill/>
                    </a:lnB>
                    <a:solidFill>
                      <a:srgbClr val="FFFFFF"/>
                    </a:solidFill>
                  </a:tcPr>
                </a:tc>
              </a:tr>
            </a:tbl>
          </a:graphicData>
        </a:graphic>
      </p:graphicFrame>
      <p:pic>
        <p:nvPicPr>
          <p:cNvPr id="1025" name="Picture 1" descr="http://www.austincc.edu/apreview/NursingPics/BloodPics/Picture2.jpg"/>
          <p:cNvPicPr>
            <a:picLocks noChangeAspect="1" noChangeArrowheads="1"/>
          </p:cNvPicPr>
          <p:nvPr/>
        </p:nvPicPr>
        <p:blipFill>
          <a:blip r:embed="rId2" cstate="print"/>
          <a:srcRect r="1946"/>
          <a:stretch>
            <a:fillRect/>
          </a:stretch>
        </p:blipFill>
        <p:spPr bwMode="auto">
          <a:xfrm>
            <a:off x="428596" y="1714488"/>
            <a:ext cx="3840079" cy="3810000"/>
          </a:xfrm>
          <a:prstGeom prst="rect">
            <a:avLst/>
          </a:prstGeom>
          <a:noFill/>
        </p:spPr>
      </p:pic>
      <p:cxnSp>
        <p:nvCxnSpPr>
          <p:cNvPr id="8" name="Straight Arrow Connector 7"/>
          <p:cNvCxnSpPr/>
          <p:nvPr/>
        </p:nvCxnSpPr>
        <p:spPr>
          <a:xfrm flipV="1">
            <a:off x="3000364" y="2143116"/>
            <a:ext cx="1643074"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938450" y="2571744"/>
            <a:ext cx="1633550" cy="809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000364" y="2643182"/>
            <a:ext cx="1643074"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857752" y="1928802"/>
            <a:ext cx="2281074" cy="369332"/>
          </a:xfrm>
          <a:prstGeom prst="rect">
            <a:avLst/>
          </a:prstGeom>
          <a:noFill/>
        </p:spPr>
        <p:txBody>
          <a:bodyPr wrap="none" rtlCol="0">
            <a:spAutoFit/>
          </a:bodyPr>
          <a:lstStyle/>
          <a:p>
            <a:r>
              <a:rPr lang="en-IN" dirty="0" smtClean="0"/>
              <a:t> Compl</a:t>
            </a:r>
            <a:r>
              <a:rPr lang="en-IN" dirty="0" smtClean="0">
                <a:solidFill>
                  <a:srgbClr val="FF0000"/>
                </a:solidFill>
              </a:rPr>
              <a:t>e</a:t>
            </a:r>
            <a:r>
              <a:rPr lang="en-IN" dirty="0" smtClean="0"/>
              <a:t>ment proteins</a:t>
            </a:r>
            <a:endParaRPr lang="en-IN" dirty="0"/>
          </a:p>
        </p:txBody>
      </p:sp>
      <p:sp>
        <p:nvSpPr>
          <p:cNvPr id="19" name="TextBox 18"/>
          <p:cNvSpPr txBox="1"/>
          <p:nvPr/>
        </p:nvSpPr>
        <p:spPr>
          <a:xfrm>
            <a:off x="4929190" y="2428868"/>
            <a:ext cx="2133597" cy="369332"/>
          </a:xfrm>
          <a:prstGeom prst="rect">
            <a:avLst/>
          </a:prstGeom>
          <a:noFill/>
        </p:spPr>
        <p:txBody>
          <a:bodyPr wrap="none" rtlCol="0">
            <a:spAutoFit/>
          </a:bodyPr>
          <a:lstStyle/>
          <a:p>
            <a:r>
              <a:rPr lang="en-IN" dirty="0" smtClean="0"/>
              <a:t>Coagulation proteins</a:t>
            </a:r>
            <a:endParaRPr lang="en-IN" dirty="0"/>
          </a:p>
        </p:txBody>
      </p:sp>
      <p:sp>
        <p:nvSpPr>
          <p:cNvPr id="20" name="TextBox 19"/>
          <p:cNvSpPr txBox="1"/>
          <p:nvPr/>
        </p:nvSpPr>
        <p:spPr>
          <a:xfrm>
            <a:off x="4929190" y="2928934"/>
            <a:ext cx="1094082" cy="369332"/>
          </a:xfrm>
          <a:prstGeom prst="rect">
            <a:avLst/>
          </a:prstGeom>
          <a:noFill/>
        </p:spPr>
        <p:txBody>
          <a:bodyPr wrap="none" rtlCol="0">
            <a:spAutoFit/>
          </a:bodyPr>
          <a:lstStyle/>
          <a:p>
            <a:r>
              <a:rPr lang="en-IN" dirty="0" smtClean="0"/>
              <a:t>Cytokines</a:t>
            </a:r>
            <a:endParaRPr lang="en-IN" dirty="0"/>
          </a:p>
        </p:txBody>
      </p:sp>
      <p:cxnSp>
        <p:nvCxnSpPr>
          <p:cNvPr id="22" name="Straight Arrow Connector 21"/>
          <p:cNvCxnSpPr/>
          <p:nvPr/>
        </p:nvCxnSpPr>
        <p:spPr>
          <a:xfrm>
            <a:off x="4286248" y="4500570"/>
            <a:ext cx="85725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286380" y="4286256"/>
            <a:ext cx="728084" cy="369332"/>
          </a:xfrm>
          <a:prstGeom prst="rect">
            <a:avLst/>
          </a:prstGeom>
          <a:noFill/>
        </p:spPr>
        <p:txBody>
          <a:bodyPr wrap="none" rtlCol="0">
            <a:spAutoFit/>
          </a:bodyPr>
          <a:lstStyle/>
          <a:p>
            <a:r>
              <a:rPr lang="en-IN" dirty="0" smtClean="0"/>
              <a:t>WBCs</a:t>
            </a:r>
            <a:endParaRPr lang="en-IN" dirty="0"/>
          </a:p>
        </p:txBody>
      </p:sp>
      <p:sp>
        <p:nvSpPr>
          <p:cNvPr id="14" name="Oval 13"/>
          <p:cNvSpPr/>
          <p:nvPr/>
        </p:nvSpPr>
        <p:spPr>
          <a:xfrm>
            <a:off x="5214942" y="4214818"/>
            <a:ext cx="1000132" cy="500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5" name="Picture 14" descr="https://pixabay.com/static/uploads/photo/2012/04/18/23/17/mark-38217_640.png"/>
          <p:cNvPicPr/>
          <p:nvPr/>
        </p:nvPicPr>
        <p:blipFill>
          <a:blip r:embed="rId3" cstate="print"/>
          <a:srcRect/>
          <a:stretch>
            <a:fillRect/>
          </a:stretch>
        </p:blipFill>
        <p:spPr bwMode="auto">
          <a:xfrm>
            <a:off x="6429388" y="4286256"/>
            <a:ext cx="303577" cy="316153"/>
          </a:xfrm>
          <a:prstGeom prst="rect">
            <a:avLst/>
          </a:prstGeom>
          <a:noFill/>
          <a:ln w="9525">
            <a:noFill/>
            <a:miter lim="800000"/>
            <a:headEnd/>
            <a:tailEnd/>
          </a:ln>
        </p:spPr>
      </p:pic>
      <p:sp>
        <p:nvSpPr>
          <p:cNvPr id="16" name="Oval 15"/>
          <p:cNvSpPr/>
          <p:nvPr/>
        </p:nvSpPr>
        <p:spPr>
          <a:xfrm>
            <a:off x="4643438" y="1714488"/>
            <a:ext cx="2714644" cy="19288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7" name="Picture 16" descr="http://godlessmom.com/wp-content/uploads/2015/05/Question-mark-red-3D-glossy.jpg"/>
          <p:cNvPicPr/>
          <p:nvPr/>
        </p:nvPicPr>
        <p:blipFill>
          <a:blip r:embed="rId4" cstate="print"/>
          <a:srcRect/>
          <a:stretch>
            <a:fillRect/>
          </a:stretch>
        </p:blipFill>
        <p:spPr bwMode="auto">
          <a:xfrm>
            <a:off x="7643834" y="2357430"/>
            <a:ext cx="498281" cy="6642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lstStyle/>
          <a:p>
            <a:r>
              <a:rPr lang="en-IN" b="1" dirty="0" smtClean="0">
                <a:solidFill>
                  <a:srgbClr val="00B0F0"/>
                </a:solidFill>
              </a:rPr>
              <a:t>Cytokines</a:t>
            </a:r>
            <a:endParaRPr lang="en-IN" b="1" dirty="0">
              <a:solidFill>
                <a:srgbClr val="00B0F0"/>
              </a:solidFill>
            </a:endParaRPr>
          </a:p>
        </p:txBody>
      </p:sp>
      <p:sp>
        <p:nvSpPr>
          <p:cNvPr id="3" name="Content Placeholder 2"/>
          <p:cNvSpPr>
            <a:spLocks noGrp="1"/>
          </p:cNvSpPr>
          <p:nvPr>
            <p:ph sz="half" idx="1"/>
          </p:nvPr>
        </p:nvSpPr>
        <p:spPr>
          <a:xfrm>
            <a:off x="428596" y="1600200"/>
            <a:ext cx="4067204" cy="4525963"/>
          </a:xfrm>
        </p:spPr>
        <p:txBody>
          <a:bodyPr/>
          <a:lstStyle/>
          <a:p>
            <a:r>
              <a:rPr lang="en-IN" sz="2200" dirty="0" smtClean="0"/>
              <a:t>Small proteins – secreted by cells of the immune system</a:t>
            </a:r>
          </a:p>
          <a:p>
            <a:pPr>
              <a:buNone/>
            </a:pPr>
            <a:endParaRPr lang="en-IN" sz="2200" dirty="0" smtClean="0"/>
          </a:p>
          <a:p>
            <a:r>
              <a:rPr lang="en-IN" sz="2200" dirty="0" smtClean="0"/>
              <a:t>Affect the behaviour of </a:t>
            </a:r>
            <a:r>
              <a:rPr lang="en-IN" sz="2200" dirty="0" smtClean="0">
                <a:solidFill>
                  <a:srgbClr val="FF0000"/>
                </a:solidFill>
              </a:rPr>
              <a:t>other cells</a:t>
            </a:r>
          </a:p>
          <a:p>
            <a:pPr>
              <a:buNone/>
            </a:pPr>
            <a:endParaRPr lang="en-IN" sz="2200" dirty="0" smtClean="0"/>
          </a:p>
          <a:p>
            <a:r>
              <a:rPr lang="en-IN" sz="2200" dirty="0" smtClean="0"/>
              <a:t>signalling molecules</a:t>
            </a:r>
          </a:p>
          <a:p>
            <a:endParaRPr lang="en-IN" sz="2200" dirty="0" smtClean="0"/>
          </a:p>
          <a:p>
            <a:r>
              <a:rPr lang="en-IN" sz="2200" dirty="0" smtClean="0"/>
              <a:t>Key players in innate and acquired immunity</a:t>
            </a:r>
          </a:p>
          <a:p>
            <a:endParaRPr lang="en-IN" sz="2200" dirty="0" smtClean="0"/>
          </a:p>
          <a:p>
            <a:endParaRPr lang="en-IN" sz="2200" dirty="0" smtClean="0"/>
          </a:p>
          <a:p>
            <a:pPr>
              <a:buNone/>
            </a:pPr>
            <a:endParaRPr lang="en-IN" sz="2200" dirty="0" smtClean="0"/>
          </a:p>
          <a:p>
            <a:endParaRPr lang="en-IN" dirty="0" smtClean="0"/>
          </a:p>
          <a:p>
            <a:endParaRPr lang="en-IN" dirty="0"/>
          </a:p>
        </p:txBody>
      </p:sp>
      <p:pic>
        <p:nvPicPr>
          <p:cNvPr id="7" name="Content Placeholder 6" descr="http://www.sbs.utexas.edu/sanders/Bio347/Lectures/2006/figure_12-01a.jpg"/>
          <p:cNvPicPr>
            <a:picLocks noGrp="1"/>
          </p:cNvPicPr>
          <p:nvPr>
            <p:ph sz="half" idx="2"/>
          </p:nvPr>
        </p:nvPicPr>
        <p:blipFill>
          <a:blip r:embed="rId2"/>
          <a:srcRect/>
          <a:stretch>
            <a:fillRect/>
          </a:stretch>
        </p:blipFill>
        <p:spPr bwMode="auto">
          <a:xfrm>
            <a:off x="5196140" y="1600200"/>
            <a:ext cx="294272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IN" sz="4000" b="1" dirty="0" smtClean="0">
                <a:solidFill>
                  <a:srgbClr val="00B0F0"/>
                </a:solidFill>
              </a:rPr>
              <a:t>Which cells release cytokines ?</a:t>
            </a:r>
            <a:endParaRPr lang="en-IN" sz="4000" b="1" dirty="0">
              <a:solidFill>
                <a:srgbClr val="00B0F0"/>
              </a:solidFill>
            </a:endParaRPr>
          </a:p>
        </p:txBody>
      </p:sp>
      <p:sp>
        <p:nvSpPr>
          <p:cNvPr id="6" name="Content Placeholder 5"/>
          <p:cNvSpPr>
            <a:spLocks noGrp="1"/>
          </p:cNvSpPr>
          <p:nvPr>
            <p:ph idx="1"/>
          </p:nvPr>
        </p:nvSpPr>
        <p:spPr/>
        <p:txBody>
          <a:bodyPr>
            <a:normAutofit fontScale="92500"/>
          </a:bodyPr>
          <a:lstStyle/>
          <a:p>
            <a:pPr>
              <a:buNone/>
            </a:pPr>
            <a:r>
              <a:rPr lang="en-IN" sz="2400" dirty="0" smtClean="0"/>
              <a:t>Cells of the immune system:</a:t>
            </a:r>
          </a:p>
          <a:p>
            <a:pPr>
              <a:buNone/>
            </a:pPr>
            <a:endParaRPr lang="en-IN" sz="2400" dirty="0" smtClean="0"/>
          </a:p>
          <a:p>
            <a:r>
              <a:rPr lang="en-IN" sz="2400" dirty="0" err="1" smtClean="0"/>
              <a:t>Neutrophils</a:t>
            </a:r>
            <a:r>
              <a:rPr lang="en-IN" sz="2400" dirty="0" smtClean="0"/>
              <a:t> – when they encounter a pathogen </a:t>
            </a:r>
          </a:p>
          <a:p>
            <a:pPr>
              <a:buNone/>
            </a:pPr>
            <a:endParaRPr lang="en-IN" sz="2400" dirty="0" smtClean="0"/>
          </a:p>
          <a:p>
            <a:r>
              <a:rPr lang="en-IN" sz="2400" dirty="0" smtClean="0"/>
              <a:t>Macrophages – when they encounter a pathogen</a:t>
            </a:r>
          </a:p>
          <a:p>
            <a:pPr>
              <a:buNone/>
            </a:pPr>
            <a:endParaRPr lang="en-IN" sz="2400" dirty="0" smtClean="0"/>
          </a:p>
          <a:p>
            <a:r>
              <a:rPr lang="en-IN" sz="2400" dirty="0" smtClean="0"/>
              <a:t>TLRs – bind to microbe / components of a microbe</a:t>
            </a:r>
          </a:p>
          <a:p>
            <a:endParaRPr lang="en-IN" sz="2400" dirty="0" smtClean="0"/>
          </a:p>
          <a:p>
            <a:r>
              <a:rPr lang="en-IN" sz="2400" dirty="0" smtClean="0"/>
              <a:t>NK cells – on encountering a microbe infected cell /tumour cell</a:t>
            </a:r>
          </a:p>
          <a:p>
            <a:endParaRPr lang="en-IN" sz="2400" dirty="0" smtClean="0"/>
          </a:p>
          <a:p>
            <a:r>
              <a:rPr lang="en-IN" sz="2400" dirty="0" smtClean="0"/>
              <a:t>Lymphocytes – when they are activated</a:t>
            </a:r>
          </a:p>
          <a:p>
            <a:endParaRPr lang="en-IN" sz="2400" dirty="0" smtClean="0"/>
          </a:p>
          <a:p>
            <a:pPr>
              <a:buNone/>
            </a:pPr>
            <a:endParaRPr lang="en-IN"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dirty="0" smtClean="0">
                <a:solidFill>
                  <a:srgbClr val="00B0F0"/>
                </a:solidFill>
              </a:rPr>
              <a:t>Examples of cytokines</a:t>
            </a:r>
            <a:endParaRPr lang="en-IN" sz="4000" b="1" dirty="0">
              <a:solidFill>
                <a:srgbClr val="00B0F0"/>
              </a:solidFill>
            </a:endParaRPr>
          </a:p>
        </p:txBody>
      </p:sp>
      <p:sp>
        <p:nvSpPr>
          <p:cNvPr id="3" name="Content Placeholder 2"/>
          <p:cNvSpPr>
            <a:spLocks noGrp="1"/>
          </p:cNvSpPr>
          <p:nvPr>
            <p:ph idx="1"/>
          </p:nvPr>
        </p:nvSpPr>
        <p:spPr>
          <a:xfrm>
            <a:off x="428596" y="1714488"/>
            <a:ext cx="8229600" cy="4525963"/>
          </a:xfrm>
        </p:spPr>
        <p:txBody>
          <a:bodyPr/>
          <a:lstStyle/>
          <a:p>
            <a:r>
              <a:rPr lang="en-IN" sz="2400" b="1" dirty="0" err="1" smtClean="0"/>
              <a:t>Interferons</a:t>
            </a:r>
            <a:endParaRPr lang="en-IN" sz="2400" dirty="0" smtClean="0"/>
          </a:p>
          <a:p>
            <a:pPr>
              <a:buNone/>
            </a:pPr>
            <a:endParaRPr lang="en-IN" sz="2400" dirty="0" smtClean="0"/>
          </a:p>
          <a:p>
            <a:r>
              <a:rPr lang="en-IN" sz="2400" b="1" dirty="0" smtClean="0"/>
              <a:t>Interleukins</a:t>
            </a:r>
            <a:endParaRPr lang="en-IN" sz="2400" dirty="0" smtClean="0"/>
          </a:p>
          <a:p>
            <a:endParaRPr lang="en-IN" sz="2400" dirty="0" smtClean="0"/>
          </a:p>
          <a:p>
            <a:r>
              <a:rPr lang="en-IN" sz="2400" b="1" dirty="0" smtClean="0"/>
              <a:t>Tumour necrosis factor (TNF)</a:t>
            </a:r>
            <a:endParaRPr lang="en-IN" sz="2400" dirty="0" smtClean="0"/>
          </a:p>
          <a:p>
            <a:pPr>
              <a:buNone/>
            </a:pPr>
            <a:endParaRPr lang="en-IN" sz="2400" dirty="0" smtClean="0"/>
          </a:p>
          <a:p>
            <a:endParaRPr lang="en-IN" sz="2400" dirty="0" smtClean="0"/>
          </a:p>
          <a:p>
            <a:endParaRPr lang="en-IN" dirty="0" smtClean="0"/>
          </a:p>
          <a:p>
            <a:endParaRPr lang="en-IN"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err="1" smtClean="0">
                <a:solidFill>
                  <a:srgbClr val="00B0F0"/>
                </a:solidFill>
              </a:rPr>
              <a:t>Interferons</a:t>
            </a:r>
            <a:r>
              <a:rPr lang="en-IN" b="1" dirty="0" smtClean="0">
                <a:solidFill>
                  <a:srgbClr val="00B0F0"/>
                </a:solidFill>
              </a:rPr>
              <a:t> (IFN)</a:t>
            </a:r>
            <a:endParaRPr lang="en-IN" b="1" dirty="0">
              <a:solidFill>
                <a:srgbClr val="00B0F0"/>
              </a:solidFill>
            </a:endParaRPr>
          </a:p>
        </p:txBody>
      </p:sp>
      <p:sp>
        <p:nvSpPr>
          <p:cNvPr id="3" name="Content Placeholder 2"/>
          <p:cNvSpPr>
            <a:spLocks noGrp="1"/>
          </p:cNvSpPr>
          <p:nvPr>
            <p:ph idx="1"/>
          </p:nvPr>
        </p:nvSpPr>
        <p:spPr>
          <a:xfrm>
            <a:off x="428596" y="1643050"/>
            <a:ext cx="8229600" cy="4857784"/>
          </a:xfrm>
        </p:spPr>
        <p:txBody>
          <a:bodyPr>
            <a:normAutofit lnSpcReduction="10000"/>
          </a:bodyPr>
          <a:lstStyle/>
          <a:p>
            <a:r>
              <a:rPr lang="en-IN" sz="2400" dirty="0" smtClean="0"/>
              <a:t>Signalling proteins produced by </a:t>
            </a:r>
            <a:r>
              <a:rPr lang="en-IN" sz="2400" dirty="0" err="1" smtClean="0"/>
              <a:t>by</a:t>
            </a:r>
            <a:r>
              <a:rPr lang="en-IN" sz="2400" dirty="0" smtClean="0"/>
              <a:t> virus infected </a:t>
            </a:r>
            <a:r>
              <a:rPr lang="en-IN" sz="2400" dirty="0" err="1" smtClean="0"/>
              <a:t>monocytes</a:t>
            </a:r>
            <a:r>
              <a:rPr lang="en-IN" sz="2400" dirty="0" smtClean="0"/>
              <a:t> and lymphocytes</a:t>
            </a:r>
          </a:p>
          <a:p>
            <a:pPr>
              <a:buNone/>
            </a:pPr>
            <a:endParaRPr lang="en-IN" sz="2400" dirty="0" smtClean="0"/>
          </a:p>
          <a:p>
            <a:r>
              <a:rPr lang="en-IN" sz="2400" dirty="0" smtClean="0"/>
              <a:t>Secreted proteins – </a:t>
            </a:r>
            <a:r>
              <a:rPr lang="en-IN" sz="2400" dirty="0" smtClean="0">
                <a:solidFill>
                  <a:srgbClr val="FF0000"/>
                </a:solidFill>
              </a:rPr>
              <a:t>Key anti-viral proteins</a:t>
            </a:r>
            <a:endParaRPr lang="en-IN" sz="2400" dirty="0" smtClean="0"/>
          </a:p>
          <a:p>
            <a:endParaRPr lang="en-IN" sz="2400" dirty="0" smtClean="0"/>
          </a:p>
          <a:p>
            <a:r>
              <a:rPr lang="en-IN" sz="2400" dirty="0" smtClean="0"/>
              <a:t>“Interfere”  with virus replication </a:t>
            </a:r>
          </a:p>
          <a:p>
            <a:endParaRPr lang="en-IN" sz="2400" dirty="0" smtClean="0"/>
          </a:p>
          <a:p>
            <a:r>
              <a:rPr lang="en-IN" sz="2400" dirty="0" smtClean="0"/>
              <a:t>Warn the neighbouring cells that a virus is around... </a:t>
            </a:r>
          </a:p>
          <a:p>
            <a:endParaRPr lang="en-IN" sz="2400" dirty="0" smtClean="0"/>
          </a:p>
          <a:p>
            <a:pPr>
              <a:buNone/>
            </a:pPr>
            <a:endParaRPr lang="en-IN" sz="2400" dirty="0" smtClean="0"/>
          </a:p>
          <a:p>
            <a:r>
              <a:rPr lang="en-IN" sz="2400" dirty="0" smtClean="0"/>
              <a:t>If we did not have IFNs – most of us may die of influenza virus infection</a:t>
            </a:r>
            <a:endParaRPr lang="en-IN" sz="2400" dirty="0" smtClean="0">
              <a:solidFill>
                <a:srgbClr val="FF0000"/>
              </a:solidFill>
            </a:endParaRPr>
          </a:p>
          <a:p>
            <a:endParaRPr lang="en-IN" sz="2400" dirty="0" smtClean="0"/>
          </a:p>
          <a:p>
            <a:pPr>
              <a:buNone/>
            </a:pPr>
            <a:endParaRPr lang="en-IN" sz="2400" dirty="0" smtClean="0"/>
          </a:p>
          <a:p>
            <a:endParaRPr lang="en-IN" sz="2400" dirty="0"/>
          </a:p>
        </p:txBody>
      </p:sp>
      <p:pic>
        <p:nvPicPr>
          <p:cNvPr id="4" name="Picture 3" descr="http://thumbs.dreamstime.com/z/computer-virus-alert-sign-vector-illustration-36295534.jpg"/>
          <p:cNvPicPr/>
          <p:nvPr/>
        </p:nvPicPr>
        <p:blipFill>
          <a:blip r:embed="rId2" cstate="print"/>
          <a:srcRect/>
          <a:stretch>
            <a:fillRect/>
          </a:stretch>
        </p:blipFill>
        <p:spPr bwMode="auto">
          <a:xfrm>
            <a:off x="7286644" y="3929066"/>
            <a:ext cx="1021352" cy="9717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4"/>
          <p:cNvSpPr>
            <a:spLocks noGrp="1"/>
          </p:cNvSpPr>
          <p:nvPr>
            <p:ph type="sldNum" sz="quarter" idx="12"/>
          </p:nvPr>
        </p:nvSpPr>
        <p:spPr/>
        <p:txBody>
          <a:bodyPr/>
          <a:lstStyle/>
          <a:p>
            <a:pPr>
              <a:defRPr/>
            </a:pPr>
            <a:fld id="{2C4CDC86-034E-4E10-AFF8-FFEF92B76CE5}" type="slidenum">
              <a:rPr lang="en-US" smtClean="0"/>
              <a:pPr>
                <a:defRPr/>
              </a:pPr>
              <a:t>42</a:t>
            </a:fld>
            <a:endParaRPr lang="en-US" smtClean="0"/>
          </a:p>
        </p:txBody>
      </p:sp>
      <p:sp>
        <p:nvSpPr>
          <p:cNvPr id="152579" name="Rectangle 1026"/>
          <p:cNvSpPr>
            <a:spLocks noGrp="1" noChangeArrowheads="1"/>
          </p:cNvSpPr>
          <p:nvPr>
            <p:ph type="title"/>
          </p:nvPr>
        </p:nvSpPr>
        <p:spPr/>
        <p:txBody>
          <a:bodyPr>
            <a:normAutofit fontScale="90000"/>
          </a:bodyPr>
          <a:lstStyle/>
          <a:p>
            <a:r>
              <a:rPr lang="en-US" b="1" dirty="0" smtClean="0">
                <a:solidFill>
                  <a:srgbClr val="00B0F0"/>
                </a:solidFill>
              </a:rPr>
              <a:t>How does IFN warn the </a:t>
            </a:r>
            <a:r>
              <a:rPr lang="en-US" b="1" dirty="0" err="1" smtClean="0">
                <a:solidFill>
                  <a:srgbClr val="00B0F0"/>
                </a:solidFill>
              </a:rPr>
              <a:t>neighbouring</a:t>
            </a:r>
            <a:r>
              <a:rPr lang="en-US" b="1" dirty="0" smtClean="0">
                <a:solidFill>
                  <a:srgbClr val="00B0F0"/>
                </a:solidFill>
              </a:rPr>
              <a:t> cells ?</a:t>
            </a:r>
          </a:p>
        </p:txBody>
      </p:sp>
      <p:grpSp>
        <p:nvGrpSpPr>
          <p:cNvPr id="2" name="Group 1027"/>
          <p:cNvGrpSpPr>
            <a:grpSpLocks/>
          </p:cNvGrpSpPr>
          <p:nvPr/>
        </p:nvGrpSpPr>
        <p:grpSpPr bwMode="auto">
          <a:xfrm>
            <a:off x="3581400" y="1993900"/>
            <a:ext cx="1981200" cy="1435100"/>
            <a:chOff x="2160" y="1728"/>
            <a:chExt cx="3312" cy="2400"/>
          </a:xfrm>
        </p:grpSpPr>
        <p:sp>
          <p:nvSpPr>
            <p:cNvPr id="152692" name="Oval 1028"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2693" name="Oval 1029"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2694" name="AutoShape 1030"/>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3" name="Group 1031"/>
          <p:cNvGrpSpPr>
            <a:grpSpLocks/>
          </p:cNvGrpSpPr>
          <p:nvPr/>
        </p:nvGrpSpPr>
        <p:grpSpPr bwMode="auto">
          <a:xfrm>
            <a:off x="3581400" y="3657600"/>
            <a:ext cx="1981200" cy="1435100"/>
            <a:chOff x="2160" y="1728"/>
            <a:chExt cx="3312" cy="2400"/>
          </a:xfrm>
        </p:grpSpPr>
        <p:sp>
          <p:nvSpPr>
            <p:cNvPr id="152689" name="Oval 1032"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2690" name="Oval 1033"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2691" name="AutoShape 1034"/>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4" name="Group 1035"/>
          <p:cNvGrpSpPr>
            <a:grpSpLocks/>
          </p:cNvGrpSpPr>
          <p:nvPr/>
        </p:nvGrpSpPr>
        <p:grpSpPr bwMode="auto">
          <a:xfrm>
            <a:off x="990600" y="3733800"/>
            <a:ext cx="1981200" cy="1435100"/>
            <a:chOff x="2160" y="1728"/>
            <a:chExt cx="3312" cy="2400"/>
          </a:xfrm>
        </p:grpSpPr>
        <p:sp>
          <p:nvSpPr>
            <p:cNvPr id="152686" name="Oval 1036"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2687" name="Oval 1037"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2688" name="AutoShape 1038"/>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5" name="Group 1051"/>
          <p:cNvGrpSpPr>
            <a:grpSpLocks/>
          </p:cNvGrpSpPr>
          <p:nvPr/>
        </p:nvGrpSpPr>
        <p:grpSpPr bwMode="auto">
          <a:xfrm>
            <a:off x="5867400" y="3733800"/>
            <a:ext cx="1981200" cy="1435100"/>
            <a:chOff x="2160" y="1728"/>
            <a:chExt cx="3312" cy="2400"/>
          </a:xfrm>
        </p:grpSpPr>
        <p:sp>
          <p:nvSpPr>
            <p:cNvPr id="152683" name="Oval 1052"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2684" name="Oval 1053"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2685" name="AutoShape 1054"/>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6" name="Group 1055"/>
          <p:cNvGrpSpPr>
            <a:grpSpLocks/>
          </p:cNvGrpSpPr>
          <p:nvPr/>
        </p:nvGrpSpPr>
        <p:grpSpPr bwMode="auto">
          <a:xfrm>
            <a:off x="3581400" y="5257800"/>
            <a:ext cx="1981200" cy="1435100"/>
            <a:chOff x="2160" y="1728"/>
            <a:chExt cx="3312" cy="2400"/>
          </a:xfrm>
        </p:grpSpPr>
        <p:sp>
          <p:nvSpPr>
            <p:cNvPr id="152680" name="Oval 1056"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2681" name="Oval 1057"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2682" name="AutoShape 1058"/>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7" name="Group 1059"/>
          <p:cNvGrpSpPr>
            <a:grpSpLocks/>
          </p:cNvGrpSpPr>
          <p:nvPr/>
        </p:nvGrpSpPr>
        <p:grpSpPr bwMode="auto">
          <a:xfrm>
            <a:off x="3962400" y="4267200"/>
            <a:ext cx="379413" cy="379413"/>
            <a:chOff x="3456" y="1680"/>
            <a:chExt cx="879" cy="880"/>
          </a:xfrm>
        </p:grpSpPr>
        <p:grpSp>
          <p:nvGrpSpPr>
            <p:cNvPr id="8" name="Group 1060"/>
            <p:cNvGrpSpPr>
              <a:grpSpLocks/>
            </p:cNvGrpSpPr>
            <p:nvPr/>
          </p:nvGrpSpPr>
          <p:grpSpPr bwMode="auto">
            <a:xfrm>
              <a:off x="3456" y="1680"/>
              <a:ext cx="879" cy="880"/>
              <a:chOff x="3456" y="1680"/>
              <a:chExt cx="879" cy="880"/>
            </a:xfrm>
          </p:grpSpPr>
          <p:sp>
            <p:nvSpPr>
              <p:cNvPr id="152597" name="Oval 1061"/>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2598" name="AutoShape 1062"/>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9" name="Group 1063"/>
              <p:cNvGrpSpPr>
                <a:grpSpLocks/>
              </p:cNvGrpSpPr>
              <p:nvPr/>
            </p:nvGrpSpPr>
            <p:grpSpPr bwMode="auto">
              <a:xfrm rot="988541">
                <a:off x="3956" y="1686"/>
                <a:ext cx="30" cy="106"/>
                <a:chOff x="1104" y="624"/>
                <a:chExt cx="96" cy="336"/>
              </a:xfrm>
            </p:grpSpPr>
            <p:sp>
              <p:nvSpPr>
                <p:cNvPr id="152678" name="Line 106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79" name="AutoShape 106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0" name="Group 1066"/>
              <p:cNvGrpSpPr>
                <a:grpSpLocks/>
              </p:cNvGrpSpPr>
              <p:nvPr/>
            </p:nvGrpSpPr>
            <p:grpSpPr bwMode="auto">
              <a:xfrm>
                <a:off x="3860" y="1680"/>
                <a:ext cx="45" cy="106"/>
                <a:chOff x="624" y="624"/>
                <a:chExt cx="144" cy="336"/>
              </a:xfrm>
            </p:grpSpPr>
            <p:sp>
              <p:nvSpPr>
                <p:cNvPr id="152676" name="Line 106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77" name="AutoShape 106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1" name="Group 1069"/>
              <p:cNvGrpSpPr>
                <a:grpSpLocks/>
              </p:cNvGrpSpPr>
              <p:nvPr/>
            </p:nvGrpSpPr>
            <p:grpSpPr bwMode="auto">
              <a:xfrm rot="1694367">
                <a:off x="4010" y="1701"/>
                <a:ext cx="46" cy="106"/>
                <a:chOff x="624" y="624"/>
                <a:chExt cx="144" cy="336"/>
              </a:xfrm>
            </p:grpSpPr>
            <p:sp>
              <p:nvSpPr>
                <p:cNvPr id="152674" name="Line 107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75" name="AutoShape 107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2" name="Group 1072"/>
              <p:cNvGrpSpPr>
                <a:grpSpLocks/>
              </p:cNvGrpSpPr>
              <p:nvPr/>
            </p:nvGrpSpPr>
            <p:grpSpPr bwMode="auto">
              <a:xfrm rot="2317896">
                <a:off x="4093" y="1742"/>
                <a:ext cx="30" cy="107"/>
                <a:chOff x="1104" y="624"/>
                <a:chExt cx="96" cy="336"/>
              </a:xfrm>
            </p:grpSpPr>
            <p:sp>
              <p:nvSpPr>
                <p:cNvPr id="152672" name="Line 107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73" name="AutoShape 107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3" name="Group 1075"/>
              <p:cNvGrpSpPr>
                <a:grpSpLocks/>
              </p:cNvGrpSpPr>
              <p:nvPr/>
            </p:nvGrpSpPr>
            <p:grpSpPr bwMode="auto">
              <a:xfrm rot="2735006">
                <a:off x="4150" y="1788"/>
                <a:ext cx="46" cy="106"/>
                <a:chOff x="624" y="624"/>
                <a:chExt cx="144" cy="336"/>
              </a:xfrm>
            </p:grpSpPr>
            <p:sp>
              <p:nvSpPr>
                <p:cNvPr id="152670" name="Line 107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71" name="AutoShape 107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4" name="Group 1078"/>
              <p:cNvGrpSpPr>
                <a:grpSpLocks/>
              </p:cNvGrpSpPr>
              <p:nvPr/>
            </p:nvGrpSpPr>
            <p:grpSpPr bwMode="auto">
              <a:xfrm rot="3399677">
                <a:off x="4222" y="1871"/>
                <a:ext cx="30" cy="107"/>
                <a:chOff x="1104" y="624"/>
                <a:chExt cx="96" cy="336"/>
              </a:xfrm>
            </p:grpSpPr>
            <p:sp>
              <p:nvSpPr>
                <p:cNvPr id="152668" name="Line 107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69" name="AutoShape 108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 name="Group 1081"/>
              <p:cNvGrpSpPr>
                <a:grpSpLocks/>
              </p:cNvGrpSpPr>
              <p:nvPr/>
            </p:nvGrpSpPr>
            <p:grpSpPr bwMode="auto">
              <a:xfrm rot="-847392">
                <a:off x="3805" y="1689"/>
                <a:ext cx="30" cy="106"/>
                <a:chOff x="1104" y="624"/>
                <a:chExt cx="96" cy="336"/>
              </a:xfrm>
            </p:grpSpPr>
            <p:sp>
              <p:nvSpPr>
                <p:cNvPr id="152666" name="Line 108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67" name="AutoShape 108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6" name="Group 1084"/>
              <p:cNvGrpSpPr>
                <a:grpSpLocks/>
              </p:cNvGrpSpPr>
              <p:nvPr/>
            </p:nvGrpSpPr>
            <p:grpSpPr bwMode="auto">
              <a:xfrm rot="-1308084">
                <a:off x="3709" y="1714"/>
                <a:ext cx="46" cy="106"/>
                <a:chOff x="624" y="624"/>
                <a:chExt cx="144" cy="336"/>
              </a:xfrm>
            </p:grpSpPr>
            <p:sp>
              <p:nvSpPr>
                <p:cNvPr id="152664" name="Line 108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65" name="AutoShape 108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7" name="Group 1087"/>
              <p:cNvGrpSpPr>
                <a:grpSpLocks/>
              </p:cNvGrpSpPr>
              <p:nvPr/>
            </p:nvGrpSpPr>
            <p:grpSpPr bwMode="auto">
              <a:xfrm rot="4102505">
                <a:off x="4244" y="1954"/>
                <a:ext cx="46" cy="107"/>
                <a:chOff x="624" y="624"/>
                <a:chExt cx="144" cy="336"/>
              </a:xfrm>
            </p:grpSpPr>
            <p:sp>
              <p:nvSpPr>
                <p:cNvPr id="152662" name="Line 108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63" name="AutoShape 108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8" name="Group 1090"/>
              <p:cNvGrpSpPr>
                <a:grpSpLocks/>
              </p:cNvGrpSpPr>
              <p:nvPr/>
            </p:nvGrpSpPr>
            <p:grpSpPr bwMode="auto">
              <a:xfrm rot="5059798">
                <a:off x="4267" y="2068"/>
                <a:ext cx="30" cy="106"/>
                <a:chOff x="1104" y="624"/>
                <a:chExt cx="96" cy="336"/>
              </a:xfrm>
            </p:grpSpPr>
            <p:sp>
              <p:nvSpPr>
                <p:cNvPr id="152660" name="Line 109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61" name="AutoShape 109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9" name="Group 1093"/>
              <p:cNvGrpSpPr>
                <a:grpSpLocks/>
              </p:cNvGrpSpPr>
              <p:nvPr/>
            </p:nvGrpSpPr>
            <p:grpSpPr bwMode="auto">
              <a:xfrm rot="-1798719">
                <a:off x="3653" y="1750"/>
                <a:ext cx="30" cy="105"/>
                <a:chOff x="1104" y="624"/>
                <a:chExt cx="96" cy="336"/>
              </a:xfrm>
            </p:grpSpPr>
            <p:sp>
              <p:nvSpPr>
                <p:cNvPr id="152658" name="Line 109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59" name="AutoShape 109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0" name="Group 1096"/>
              <p:cNvGrpSpPr>
                <a:grpSpLocks/>
              </p:cNvGrpSpPr>
              <p:nvPr/>
            </p:nvGrpSpPr>
            <p:grpSpPr bwMode="auto">
              <a:xfrm rot="-2598918">
                <a:off x="3582" y="1806"/>
                <a:ext cx="46" cy="106"/>
                <a:chOff x="624" y="624"/>
                <a:chExt cx="144" cy="336"/>
              </a:xfrm>
            </p:grpSpPr>
            <p:sp>
              <p:nvSpPr>
                <p:cNvPr id="152656" name="Line 109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57" name="AutoShape 109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1" name="Group 1099"/>
              <p:cNvGrpSpPr>
                <a:grpSpLocks/>
              </p:cNvGrpSpPr>
              <p:nvPr/>
            </p:nvGrpSpPr>
            <p:grpSpPr bwMode="auto">
              <a:xfrm rot="6008527">
                <a:off x="4254" y="2137"/>
                <a:ext cx="45" cy="106"/>
                <a:chOff x="624" y="624"/>
                <a:chExt cx="144" cy="336"/>
              </a:xfrm>
            </p:grpSpPr>
            <p:sp>
              <p:nvSpPr>
                <p:cNvPr id="152654" name="Line 110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55" name="AutoShape 110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2" name="Group 1102"/>
              <p:cNvGrpSpPr>
                <a:grpSpLocks/>
              </p:cNvGrpSpPr>
              <p:nvPr/>
            </p:nvGrpSpPr>
            <p:grpSpPr bwMode="auto">
              <a:xfrm rot="7337137">
                <a:off x="4225" y="2244"/>
                <a:ext cx="31" cy="106"/>
                <a:chOff x="1104" y="624"/>
                <a:chExt cx="96" cy="336"/>
              </a:xfrm>
            </p:grpSpPr>
            <p:sp>
              <p:nvSpPr>
                <p:cNvPr id="152652" name="Line 110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53" name="AutoShape 1104"/>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23" name="Group 1105"/>
              <p:cNvGrpSpPr>
                <a:grpSpLocks/>
              </p:cNvGrpSpPr>
              <p:nvPr/>
            </p:nvGrpSpPr>
            <p:grpSpPr bwMode="auto">
              <a:xfrm rot="-3157065">
                <a:off x="3547" y="1864"/>
                <a:ext cx="30" cy="106"/>
                <a:chOff x="1104" y="624"/>
                <a:chExt cx="96" cy="336"/>
              </a:xfrm>
            </p:grpSpPr>
            <p:sp>
              <p:nvSpPr>
                <p:cNvPr id="152650" name="Line 110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51" name="AutoShape 110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4" name="Group 1108"/>
              <p:cNvGrpSpPr>
                <a:grpSpLocks/>
              </p:cNvGrpSpPr>
              <p:nvPr/>
            </p:nvGrpSpPr>
            <p:grpSpPr bwMode="auto">
              <a:xfrm rot="-4328264">
                <a:off x="3494" y="1969"/>
                <a:ext cx="45" cy="106"/>
                <a:chOff x="624" y="624"/>
                <a:chExt cx="144" cy="336"/>
              </a:xfrm>
            </p:grpSpPr>
            <p:sp>
              <p:nvSpPr>
                <p:cNvPr id="152648" name="Line 110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49" name="AutoShape 111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5" name="Group 1111"/>
              <p:cNvGrpSpPr>
                <a:grpSpLocks/>
              </p:cNvGrpSpPr>
              <p:nvPr/>
            </p:nvGrpSpPr>
            <p:grpSpPr bwMode="auto">
              <a:xfrm rot="7963542">
                <a:off x="4123" y="2355"/>
                <a:ext cx="46" cy="105"/>
                <a:chOff x="624" y="624"/>
                <a:chExt cx="144" cy="336"/>
              </a:xfrm>
            </p:grpSpPr>
            <p:sp>
              <p:nvSpPr>
                <p:cNvPr id="152646" name="Line 111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47" name="AutoShape 111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6" name="Group 1114"/>
              <p:cNvGrpSpPr>
                <a:grpSpLocks/>
              </p:cNvGrpSpPr>
              <p:nvPr/>
            </p:nvGrpSpPr>
            <p:grpSpPr bwMode="auto">
              <a:xfrm rot="9196393">
                <a:off x="4062" y="2411"/>
                <a:ext cx="31" cy="106"/>
                <a:chOff x="1104" y="624"/>
                <a:chExt cx="96" cy="336"/>
              </a:xfrm>
            </p:grpSpPr>
            <p:sp>
              <p:nvSpPr>
                <p:cNvPr id="152644" name="Line 111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45" name="AutoShape 111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7" name="Group 1117"/>
              <p:cNvGrpSpPr>
                <a:grpSpLocks/>
              </p:cNvGrpSpPr>
              <p:nvPr/>
            </p:nvGrpSpPr>
            <p:grpSpPr bwMode="auto">
              <a:xfrm rot="-5791417">
                <a:off x="3494" y="2084"/>
                <a:ext cx="30" cy="106"/>
                <a:chOff x="1104" y="624"/>
                <a:chExt cx="96" cy="336"/>
              </a:xfrm>
            </p:grpSpPr>
            <p:sp>
              <p:nvSpPr>
                <p:cNvPr id="152642" name="Line 111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43" name="AutoShape 111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8" name="Group 1120"/>
              <p:cNvGrpSpPr>
                <a:grpSpLocks/>
              </p:cNvGrpSpPr>
              <p:nvPr/>
            </p:nvGrpSpPr>
            <p:grpSpPr bwMode="auto">
              <a:xfrm rot="-6321801">
                <a:off x="3517" y="2197"/>
                <a:ext cx="45" cy="107"/>
                <a:chOff x="624" y="624"/>
                <a:chExt cx="144" cy="336"/>
              </a:xfrm>
            </p:grpSpPr>
            <p:sp>
              <p:nvSpPr>
                <p:cNvPr id="152640" name="Line 112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41" name="AutoShape 112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9" name="Group 1123"/>
              <p:cNvGrpSpPr>
                <a:grpSpLocks/>
              </p:cNvGrpSpPr>
              <p:nvPr/>
            </p:nvGrpSpPr>
            <p:grpSpPr bwMode="auto">
              <a:xfrm rot="7902209">
                <a:off x="4183" y="2301"/>
                <a:ext cx="45" cy="106"/>
                <a:chOff x="624" y="624"/>
                <a:chExt cx="144" cy="336"/>
              </a:xfrm>
            </p:grpSpPr>
            <p:sp>
              <p:nvSpPr>
                <p:cNvPr id="152638" name="Line 112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39" name="AutoShape 112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30" name="Group 1126"/>
              <p:cNvGrpSpPr>
                <a:grpSpLocks/>
              </p:cNvGrpSpPr>
              <p:nvPr/>
            </p:nvGrpSpPr>
            <p:grpSpPr bwMode="auto">
              <a:xfrm rot="10039961">
                <a:off x="3992" y="2440"/>
                <a:ext cx="46" cy="105"/>
                <a:chOff x="624" y="624"/>
                <a:chExt cx="144" cy="336"/>
              </a:xfrm>
            </p:grpSpPr>
            <p:sp>
              <p:nvSpPr>
                <p:cNvPr id="152636" name="Line 112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37" name="AutoShape 112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31" name="Group 1129"/>
              <p:cNvGrpSpPr>
                <a:grpSpLocks/>
              </p:cNvGrpSpPr>
              <p:nvPr/>
            </p:nvGrpSpPr>
            <p:grpSpPr bwMode="auto">
              <a:xfrm rot="10544209">
                <a:off x="3917" y="2454"/>
                <a:ext cx="30" cy="106"/>
                <a:chOff x="1104" y="624"/>
                <a:chExt cx="96" cy="336"/>
              </a:xfrm>
            </p:grpSpPr>
            <p:sp>
              <p:nvSpPr>
                <p:cNvPr id="152634" name="Line 113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35" name="AutoShape 113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2576" name="Group 1132"/>
              <p:cNvGrpSpPr>
                <a:grpSpLocks/>
              </p:cNvGrpSpPr>
              <p:nvPr/>
            </p:nvGrpSpPr>
            <p:grpSpPr bwMode="auto">
              <a:xfrm rot="-7701873">
                <a:off x="3577" y="2303"/>
                <a:ext cx="30" cy="106"/>
                <a:chOff x="1104" y="624"/>
                <a:chExt cx="96" cy="336"/>
              </a:xfrm>
            </p:grpSpPr>
            <p:sp>
              <p:nvSpPr>
                <p:cNvPr id="152632" name="Line 113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33" name="AutoShape 113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2577" name="Group 1135"/>
              <p:cNvGrpSpPr>
                <a:grpSpLocks/>
              </p:cNvGrpSpPr>
              <p:nvPr/>
            </p:nvGrpSpPr>
            <p:grpSpPr bwMode="auto">
              <a:xfrm rot="-8936243">
                <a:off x="3633" y="2371"/>
                <a:ext cx="45" cy="106"/>
                <a:chOff x="624" y="624"/>
                <a:chExt cx="144" cy="336"/>
              </a:xfrm>
            </p:grpSpPr>
            <p:sp>
              <p:nvSpPr>
                <p:cNvPr id="152630" name="Line 113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31" name="AutoShape 113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2578" name="Group 1138"/>
              <p:cNvGrpSpPr>
                <a:grpSpLocks/>
              </p:cNvGrpSpPr>
              <p:nvPr/>
            </p:nvGrpSpPr>
            <p:grpSpPr bwMode="auto">
              <a:xfrm rot="-10442572">
                <a:off x="3822" y="2453"/>
                <a:ext cx="45" cy="106"/>
                <a:chOff x="624" y="624"/>
                <a:chExt cx="144" cy="336"/>
              </a:xfrm>
            </p:grpSpPr>
            <p:sp>
              <p:nvSpPr>
                <p:cNvPr id="152628" name="Line 113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2629" name="AutoShape 114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2580" name="Group 1141"/>
              <p:cNvGrpSpPr>
                <a:grpSpLocks/>
              </p:cNvGrpSpPr>
              <p:nvPr/>
            </p:nvGrpSpPr>
            <p:grpSpPr bwMode="auto">
              <a:xfrm rot="-9486875">
                <a:off x="3729" y="2425"/>
                <a:ext cx="30" cy="106"/>
                <a:chOff x="1104" y="624"/>
                <a:chExt cx="96" cy="336"/>
              </a:xfrm>
            </p:grpSpPr>
            <p:sp>
              <p:nvSpPr>
                <p:cNvPr id="152626" name="Line 114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2627" name="AutoShape 114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2581" name="Group 1144"/>
            <p:cNvGrpSpPr>
              <a:grpSpLocks/>
            </p:cNvGrpSpPr>
            <p:nvPr/>
          </p:nvGrpSpPr>
          <p:grpSpPr bwMode="auto">
            <a:xfrm>
              <a:off x="3597" y="1813"/>
              <a:ext cx="548" cy="572"/>
              <a:chOff x="3597" y="1813"/>
              <a:chExt cx="548" cy="572"/>
            </a:xfrm>
          </p:grpSpPr>
          <p:sp>
            <p:nvSpPr>
              <p:cNvPr id="152588" name="Freeform 1145"/>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2582" name="Group 1146"/>
              <p:cNvGrpSpPr>
                <a:grpSpLocks/>
              </p:cNvGrpSpPr>
              <p:nvPr/>
            </p:nvGrpSpPr>
            <p:grpSpPr bwMode="auto">
              <a:xfrm>
                <a:off x="3597" y="1813"/>
                <a:ext cx="548" cy="572"/>
                <a:chOff x="3597" y="1813"/>
                <a:chExt cx="548" cy="572"/>
              </a:xfrm>
            </p:grpSpPr>
            <p:sp>
              <p:nvSpPr>
                <p:cNvPr id="152590" name="Freeform 1147"/>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2591" name="Freeform 1148"/>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2592" name="Freeform 1149"/>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2593" name="Freeform 1150"/>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2594" name="Freeform 1151"/>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2595" name="Freeform 1152"/>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2596" name="Freeform 1153"/>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a:spLocks noGrp="1"/>
          </p:cNvSpPr>
          <p:nvPr>
            <p:ph type="sldNum" sz="quarter" idx="12"/>
          </p:nvPr>
        </p:nvSpPr>
        <p:spPr/>
        <p:txBody>
          <a:bodyPr/>
          <a:lstStyle/>
          <a:p>
            <a:pPr>
              <a:defRPr/>
            </a:pPr>
            <a:fld id="{D79AB5B7-D1A3-4D3C-9835-62BDF7219B11}" type="slidenum">
              <a:rPr lang="en-US" smtClean="0"/>
              <a:pPr>
                <a:defRPr/>
              </a:pPr>
              <a:t>43</a:t>
            </a:fld>
            <a:endParaRPr lang="en-US" smtClean="0"/>
          </a:p>
        </p:txBody>
      </p:sp>
      <p:sp>
        <p:nvSpPr>
          <p:cNvPr id="153603" name="Rectangle 1026"/>
          <p:cNvSpPr>
            <a:spLocks noGrp="1" noChangeArrowheads="1"/>
          </p:cNvSpPr>
          <p:nvPr>
            <p:ph type="title"/>
          </p:nvPr>
        </p:nvSpPr>
        <p:spPr/>
        <p:txBody>
          <a:bodyPr/>
          <a:lstStyle/>
          <a:p>
            <a:r>
              <a:rPr lang="en-US" b="1" dirty="0" smtClean="0">
                <a:solidFill>
                  <a:srgbClr val="00B0F0"/>
                </a:solidFill>
              </a:rPr>
              <a:t>The infected cells release IFN</a:t>
            </a:r>
            <a:endParaRPr lang="en-US" dirty="0" smtClean="0">
              <a:solidFill>
                <a:srgbClr val="00B0F0"/>
              </a:solidFill>
            </a:endParaRPr>
          </a:p>
        </p:txBody>
      </p:sp>
      <p:grpSp>
        <p:nvGrpSpPr>
          <p:cNvPr id="2" name="Group 1027"/>
          <p:cNvGrpSpPr>
            <a:grpSpLocks/>
          </p:cNvGrpSpPr>
          <p:nvPr/>
        </p:nvGrpSpPr>
        <p:grpSpPr bwMode="auto">
          <a:xfrm>
            <a:off x="3581400" y="1993900"/>
            <a:ext cx="1981200" cy="1435100"/>
            <a:chOff x="2160" y="1728"/>
            <a:chExt cx="3312" cy="2400"/>
          </a:xfrm>
        </p:grpSpPr>
        <p:sp>
          <p:nvSpPr>
            <p:cNvPr id="153737" name="Oval 1028"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3738" name="Oval 1029"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3739" name="AutoShape 1030"/>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3" name="Group 1031"/>
          <p:cNvGrpSpPr>
            <a:grpSpLocks/>
          </p:cNvGrpSpPr>
          <p:nvPr/>
        </p:nvGrpSpPr>
        <p:grpSpPr bwMode="auto">
          <a:xfrm>
            <a:off x="3581400" y="3657600"/>
            <a:ext cx="1981200" cy="1435100"/>
            <a:chOff x="2160" y="1728"/>
            <a:chExt cx="3312" cy="2400"/>
          </a:xfrm>
        </p:grpSpPr>
        <p:sp>
          <p:nvSpPr>
            <p:cNvPr id="153734" name="Oval 1032"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3735" name="Oval 1033"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3736" name="AutoShape 1034"/>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4" name="Group 1035"/>
          <p:cNvGrpSpPr>
            <a:grpSpLocks/>
          </p:cNvGrpSpPr>
          <p:nvPr/>
        </p:nvGrpSpPr>
        <p:grpSpPr bwMode="auto">
          <a:xfrm>
            <a:off x="990600" y="3733800"/>
            <a:ext cx="1981200" cy="1435100"/>
            <a:chOff x="2160" y="1728"/>
            <a:chExt cx="3312" cy="2400"/>
          </a:xfrm>
        </p:grpSpPr>
        <p:sp>
          <p:nvSpPr>
            <p:cNvPr id="153731" name="Oval 1036"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3732" name="Oval 1037"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3733" name="AutoShape 1038"/>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5" name="Group 1039"/>
          <p:cNvGrpSpPr>
            <a:grpSpLocks/>
          </p:cNvGrpSpPr>
          <p:nvPr/>
        </p:nvGrpSpPr>
        <p:grpSpPr bwMode="auto">
          <a:xfrm>
            <a:off x="5867400" y="3733800"/>
            <a:ext cx="1981200" cy="1435100"/>
            <a:chOff x="2160" y="1728"/>
            <a:chExt cx="3312" cy="2400"/>
          </a:xfrm>
        </p:grpSpPr>
        <p:sp>
          <p:nvSpPr>
            <p:cNvPr id="153728" name="Oval 1040"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3729" name="Oval 1041"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3730" name="AutoShape 1042"/>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6" name="Group 1043"/>
          <p:cNvGrpSpPr>
            <a:grpSpLocks/>
          </p:cNvGrpSpPr>
          <p:nvPr/>
        </p:nvGrpSpPr>
        <p:grpSpPr bwMode="auto">
          <a:xfrm>
            <a:off x="3581400" y="5257800"/>
            <a:ext cx="1981200" cy="1435100"/>
            <a:chOff x="2160" y="1728"/>
            <a:chExt cx="3312" cy="2400"/>
          </a:xfrm>
        </p:grpSpPr>
        <p:sp>
          <p:nvSpPr>
            <p:cNvPr id="153725" name="Oval 1044"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3726" name="Oval 1045"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3727" name="AutoShape 1046"/>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7" name="Group 1047"/>
          <p:cNvGrpSpPr>
            <a:grpSpLocks/>
          </p:cNvGrpSpPr>
          <p:nvPr/>
        </p:nvGrpSpPr>
        <p:grpSpPr bwMode="auto">
          <a:xfrm>
            <a:off x="3962400" y="4267200"/>
            <a:ext cx="379413" cy="379413"/>
            <a:chOff x="3456" y="1680"/>
            <a:chExt cx="879" cy="880"/>
          </a:xfrm>
        </p:grpSpPr>
        <p:grpSp>
          <p:nvGrpSpPr>
            <p:cNvPr id="8" name="Group 1048"/>
            <p:cNvGrpSpPr>
              <a:grpSpLocks/>
            </p:cNvGrpSpPr>
            <p:nvPr/>
          </p:nvGrpSpPr>
          <p:grpSpPr bwMode="auto">
            <a:xfrm>
              <a:off x="3456" y="1680"/>
              <a:ext cx="879" cy="880"/>
              <a:chOff x="3456" y="1680"/>
              <a:chExt cx="879" cy="880"/>
            </a:xfrm>
          </p:grpSpPr>
          <p:sp>
            <p:nvSpPr>
              <p:cNvPr id="153642" name="Oval 1049"/>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3643" name="AutoShape 1050"/>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9" name="Group 1051"/>
              <p:cNvGrpSpPr>
                <a:grpSpLocks/>
              </p:cNvGrpSpPr>
              <p:nvPr/>
            </p:nvGrpSpPr>
            <p:grpSpPr bwMode="auto">
              <a:xfrm rot="988541">
                <a:off x="3956" y="1686"/>
                <a:ext cx="30" cy="106"/>
                <a:chOff x="1104" y="624"/>
                <a:chExt cx="96" cy="336"/>
              </a:xfrm>
            </p:grpSpPr>
            <p:sp>
              <p:nvSpPr>
                <p:cNvPr id="153723" name="Line 105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724" name="AutoShape 105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0" name="Group 1054"/>
              <p:cNvGrpSpPr>
                <a:grpSpLocks/>
              </p:cNvGrpSpPr>
              <p:nvPr/>
            </p:nvGrpSpPr>
            <p:grpSpPr bwMode="auto">
              <a:xfrm>
                <a:off x="3860" y="1680"/>
                <a:ext cx="45" cy="106"/>
                <a:chOff x="624" y="624"/>
                <a:chExt cx="144" cy="336"/>
              </a:xfrm>
            </p:grpSpPr>
            <p:sp>
              <p:nvSpPr>
                <p:cNvPr id="153721" name="Line 105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722" name="AutoShape 105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1" name="Group 1057"/>
              <p:cNvGrpSpPr>
                <a:grpSpLocks/>
              </p:cNvGrpSpPr>
              <p:nvPr/>
            </p:nvGrpSpPr>
            <p:grpSpPr bwMode="auto">
              <a:xfrm rot="1694367">
                <a:off x="4010" y="1701"/>
                <a:ext cx="46" cy="106"/>
                <a:chOff x="624" y="624"/>
                <a:chExt cx="144" cy="336"/>
              </a:xfrm>
            </p:grpSpPr>
            <p:sp>
              <p:nvSpPr>
                <p:cNvPr id="153719" name="Line 105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720" name="AutoShape 105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2" name="Group 1060"/>
              <p:cNvGrpSpPr>
                <a:grpSpLocks/>
              </p:cNvGrpSpPr>
              <p:nvPr/>
            </p:nvGrpSpPr>
            <p:grpSpPr bwMode="auto">
              <a:xfrm rot="2317896">
                <a:off x="4093" y="1742"/>
                <a:ext cx="30" cy="107"/>
                <a:chOff x="1104" y="624"/>
                <a:chExt cx="96" cy="336"/>
              </a:xfrm>
            </p:grpSpPr>
            <p:sp>
              <p:nvSpPr>
                <p:cNvPr id="153717" name="Line 106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718" name="AutoShape 106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3" name="Group 1063"/>
              <p:cNvGrpSpPr>
                <a:grpSpLocks/>
              </p:cNvGrpSpPr>
              <p:nvPr/>
            </p:nvGrpSpPr>
            <p:grpSpPr bwMode="auto">
              <a:xfrm rot="2735006">
                <a:off x="4150" y="1788"/>
                <a:ext cx="46" cy="106"/>
                <a:chOff x="624" y="624"/>
                <a:chExt cx="144" cy="336"/>
              </a:xfrm>
            </p:grpSpPr>
            <p:sp>
              <p:nvSpPr>
                <p:cNvPr id="153715" name="Line 106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716" name="AutoShape 106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4" name="Group 1066"/>
              <p:cNvGrpSpPr>
                <a:grpSpLocks/>
              </p:cNvGrpSpPr>
              <p:nvPr/>
            </p:nvGrpSpPr>
            <p:grpSpPr bwMode="auto">
              <a:xfrm rot="3399677">
                <a:off x="4222" y="1871"/>
                <a:ext cx="30" cy="107"/>
                <a:chOff x="1104" y="624"/>
                <a:chExt cx="96" cy="336"/>
              </a:xfrm>
            </p:grpSpPr>
            <p:sp>
              <p:nvSpPr>
                <p:cNvPr id="153713" name="Line 106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714" name="AutoShape 106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 name="Group 1069"/>
              <p:cNvGrpSpPr>
                <a:grpSpLocks/>
              </p:cNvGrpSpPr>
              <p:nvPr/>
            </p:nvGrpSpPr>
            <p:grpSpPr bwMode="auto">
              <a:xfrm rot="-847392">
                <a:off x="3805" y="1689"/>
                <a:ext cx="30" cy="106"/>
                <a:chOff x="1104" y="624"/>
                <a:chExt cx="96" cy="336"/>
              </a:xfrm>
            </p:grpSpPr>
            <p:sp>
              <p:nvSpPr>
                <p:cNvPr id="153711" name="Line 107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712" name="AutoShape 107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6" name="Group 1072"/>
              <p:cNvGrpSpPr>
                <a:grpSpLocks/>
              </p:cNvGrpSpPr>
              <p:nvPr/>
            </p:nvGrpSpPr>
            <p:grpSpPr bwMode="auto">
              <a:xfrm rot="-1308084">
                <a:off x="3709" y="1714"/>
                <a:ext cx="46" cy="106"/>
                <a:chOff x="624" y="624"/>
                <a:chExt cx="144" cy="336"/>
              </a:xfrm>
            </p:grpSpPr>
            <p:sp>
              <p:nvSpPr>
                <p:cNvPr id="153709" name="Line 107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710" name="AutoShape 107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7" name="Group 1075"/>
              <p:cNvGrpSpPr>
                <a:grpSpLocks/>
              </p:cNvGrpSpPr>
              <p:nvPr/>
            </p:nvGrpSpPr>
            <p:grpSpPr bwMode="auto">
              <a:xfrm rot="4102505">
                <a:off x="4244" y="1954"/>
                <a:ext cx="46" cy="107"/>
                <a:chOff x="624" y="624"/>
                <a:chExt cx="144" cy="336"/>
              </a:xfrm>
            </p:grpSpPr>
            <p:sp>
              <p:nvSpPr>
                <p:cNvPr id="153707" name="Line 107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708" name="AutoShape 107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8" name="Group 1078"/>
              <p:cNvGrpSpPr>
                <a:grpSpLocks/>
              </p:cNvGrpSpPr>
              <p:nvPr/>
            </p:nvGrpSpPr>
            <p:grpSpPr bwMode="auto">
              <a:xfrm rot="5059798">
                <a:off x="4267" y="2068"/>
                <a:ext cx="30" cy="106"/>
                <a:chOff x="1104" y="624"/>
                <a:chExt cx="96" cy="336"/>
              </a:xfrm>
            </p:grpSpPr>
            <p:sp>
              <p:nvSpPr>
                <p:cNvPr id="153705" name="Line 107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706" name="AutoShape 108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9" name="Group 1081"/>
              <p:cNvGrpSpPr>
                <a:grpSpLocks/>
              </p:cNvGrpSpPr>
              <p:nvPr/>
            </p:nvGrpSpPr>
            <p:grpSpPr bwMode="auto">
              <a:xfrm rot="-1798719">
                <a:off x="3653" y="1750"/>
                <a:ext cx="30" cy="105"/>
                <a:chOff x="1104" y="624"/>
                <a:chExt cx="96" cy="336"/>
              </a:xfrm>
            </p:grpSpPr>
            <p:sp>
              <p:nvSpPr>
                <p:cNvPr id="153703" name="Line 108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704" name="AutoShape 108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0" name="Group 1084"/>
              <p:cNvGrpSpPr>
                <a:grpSpLocks/>
              </p:cNvGrpSpPr>
              <p:nvPr/>
            </p:nvGrpSpPr>
            <p:grpSpPr bwMode="auto">
              <a:xfrm rot="-2598918">
                <a:off x="3582" y="1806"/>
                <a:ext cx="46" cy="106"/>
                <a:chOff x="624" y="624"/>
                <a:chExt cx="144" cy="336"/>
              </a:xfrm>
            </p:grpSpPr>
            <p:sp>
              <p:nvSpPr>
                <p:cNvPr id="153701" name="Line 108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702" name="AutoShape 108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1" name="Group 1087"/>
              <p:cNvGrpSpPr>
                <a:grpSpLocks/>
              </p:cNvGrpSpPr>
              <p:nvPr/>
            </p:nvGrpSpPr>
            <p:grpSpPr bwMode="auto">
              <a:xfrm rot="6008527">
                <a:off x="4254" y="2137"/>
                <a:ext cx="45" cy="106"/>
                <a:chOff x="624" y="624"/>
                <a:chExt cx="144" cy="336"/>
              </a:xfrm>
            </p:grpSpPr>
            <p:sp>
              <p:nvSpPr>
                <p:cNvPr id="153699" name="Line 108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700" name="AutoShape 108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2" name="Group 1090"/>
              <p:cNvGrpSpPr>
                <a:grpSpLocks/>
              </p:cNvGrpSpPr>
              <p:nvPr/>
            </p:nvGrpSpPr>
            <p:grpSpPr bwMode="auto">
              <a:xfrm rot="7337137">
                <a:off x="4225" y="2244"/>
                <a:ext cx="31" cy="106"/>
                <a:chOff x="1104" y="624"/>
                <a:chExt cx="96" cy="336"/>
              </a:xfrm>
            </p:grpSpPr>
            <p:sp>
              <p:nvSpPr>
                <p:cNvPr id="153697" name="Line 109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698" name="AutoShape 1092"/>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23" name="Group 1093"/>
              <p:cNvGrpSpPr>
                <a:grpSpLocks/>
              </p:cNvGrpSpPr>
              <p:nvPr/>
            </p:nvGrpSpPr>
            <p:grpSpPr bwMode="auto">
              <a:xfrm rot="-3157065">
                <a:off x="3547" y="1864"/>
                <a:ext cx="30" cy="106"/>
                <a:chOff x="1104" y="624"/>
                <a:chExt cx="96" cy="336"/>
              </a:xfrm>
            </p:grpSpPr>
            <p:sp>
              <p:nvSpPr>
                <p:cNvPr id="153695" name="Line 109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696" name="AutoShape 109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4" name="Group 1096"/>
              <p:cNvGrpSpPr>
                <a:grpSpLocks/>
              </p:cNvGrpSpPr>
              <p:nvPr/>
            </p:nvGrpSpPr>
            <p:grpSpPr bwMode="auto">
              <a:xfrm rot="-4328264">
                <a:off x="3494" y="1969"/>
                <a:ext cx="45" cy="106"/>
                <a:chOff x="624" y="624"/>
                <a:chExt cx="144" cy="336"/>
              </a:xfrm>
            </p:grpSpPr>
            <p:sp>
              <p:nvSpPr>
                <p:cNvPr id="153693" name="Line 109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694" name="AutoShape 109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5" name="Group 1099"/>
              <p:cNvGrpSpPr>
                <a:grpSpLocks/>
              </p:cNvGrpSpPr>
              <p:nvPr/>
            </p:nvGrpSpPr>
            <p:grpSpPr bwMode="auto">
              <a:xfrm rot="7963542">
                <a:off x="4123" y="2355"/>
                <a:ext cx="46" cy="105"/>
                <a:chOff x="624" y="624"/>
                <a:chExt cx="144" cy="336"/>
              </a:xfrm>
            </p:grpSpPr>
            <p:sp>
              <p:nvSpPr>
                <p:cNvPr id="153691" name="Line 110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692" name="AutoShape 110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6" name="Group 1102"/>
              <p:cNvGrpSpPr>
                <a:grpSpLocks/>
              </p:cNvGrpSpPr>
              <p:nvPr/>
            </p:nvGrpSpPr>
            <p:grpSpPr bwMode="auto">
              <a:xfrm rot="9196393">
                <a:off x="4062" y="2411"/>
                <a:ext cx="31" cy="106"/>
                <a:chOff x="1104" y="624"/>
                <a:chExt cx="96" cy="336"/>
              </a:xfrm>
            </p:grpSpPr>
            <p:sp>
              <p:nvSpPr>
                <p:cNvPr id="153689" name="Line 110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690" name="AutoShape 110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7" name="Group 1105"/>
              <p:cNvGrpSpPr>
                <a:grpSpLocks/>
              </p:cNvGrpSpPr>
              <p:nvPr/>
            </p:nvGrpSpPr>
            <p:grpSpPr bwMode="auto">
              <a:xfrm rot="-5791417">
                <a:off x="3494" y="2084"/>
                <a:ext cx="30" cy="106"/>
                <a:chOff x="1104" y="624"/>
                <a:chExt cx="96" cy="336"/>
              </a:xfrm>
            </p:grpSpPr>
            <p:sp>
              <p:nvSpPr>
                <p:cNvPr id="153687" name="Line 110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688" name="AutoShape 110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8" name="Group 1108"/>
              <p:cNvGrpSpPr>
                <a:grpSpLocks/>
              </p:cNvGrpSpPr>
              <p:nvPr/>
            </p:nvGrpSpPr>
            <p:grpSpPr bwMode="auto">
              <a:xfrm rot="-6321801">
                <a:off x="3517" y="2197"/>
                <a:ext cx="45" cy="107"/>
                <a:chOff x="624" y="624"/>
                <a:chExt cx="144" cy="336"/>
              </a:xfrm>
            </p:grpSpPr>
            <p:sp>
              <p:nvSpPr>
                <p:cNvPr id="153685" name="Line 110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686" name="AutoShape 111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9" name="Group 1111"/>
              <p:cNvGrpSpPr>
                <a:grpSpLocks/>
              </p:cNvGrpSpPr>
              <p:nvPr/>
            </p:nvGrpSpPr>
            <p:grpSpPr bwMode="auto">
              <a:xfrm rot="7902209">
                <a:off x="4183" y="2301"/>
                <a:ext cx="45" cy="106"/>
                <a:chOff x="624" y="624"/>
                <a:chExt cx="144" cy="336"/>
              </a:xfrm>
            </p:grpSpPr>
            <p:sp>
              <p:nvSpPr>
                <p:cNvPr id="153683" name="Line 111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684" name="AutoShape 111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30" name="Group 1114"/>
              <p:cNvGrpSpPr>
                <a:grpSpLocks/>
              </p:cNvGrpSpPr>
              <p:nvPr/>
            </p:nvGrpSpPr>
            <p:grpSpPr bwMode="auto">
              <a:xfrm rot="10039961">
                <a:off x="3992" y="2440"/>
                <a:ext cx="46" cy="105"/>
                <a:chOff x="624" y="624"/>
                <a:chExt cx="144" cy="336"/>
              </a:xfrm>
            </p:grpSpPr>
            <p:sp>
              <p:nvSpPr>
                <p:cNvPr id="153681" name="Line 111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682" name="AutoShape 111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31" name="Group 1117"/>
              <p:cNvGrpSpPr>
                <a:grpSpLocks/>
              </p:cNvGrpSpPr>
              <p:nvPr/>
            </p:nvGrpSpPr>
            <p:grpSpPr bwMode="auto">
              <a:xfrm rot="10544209">
                <a:off x="3917" y="2454"/>
                <a:ext cx="30" cy="106"/>
                <a:chOff x="1104" y="624"/>
                <a:chExt cx="96" cy="336"/>
              </a:xfrm>
            </p:grpSpPr>
            <p:sp>
              <p:nvSpPr>
                <p:cNvPr id="153679" name="Line 111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680" name="AutoShape 111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3664" name="Group 1120"/>
              <p:cNvGrpSpPr>
                <a:grpSpLocks/>
              </p:cNvGrpSpPr>
              <p:nvPr/>
            </p:nvGrpSpPr>
            <p:grpSpPr bwMode="auto">
              <a:xfrm rot="-7701873">
                <a:off x="3577" y="2303"/>
                <a:ext cx="30" cy="106"/>
                <a:chOff x="1104" y="624"/>
                <a:chExt cx="96" cy="336"/>
              </a:xfrm>
            </p:grpSpPr>
            <p:sp>
              <p:nvSpPr>
                <p:cNvPr id="153677" name="Line 112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678" name="AutoShape 112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3665" name="Group 1123"/>
              <p:cNvGrpSpPr>
                <a:grpSpLocks/>
              </p:cNvGrpSpPr>
              <p:nvPr/>
            </p:nvGrpSpPr>
            <p:grpSpPr bwMode="auto">
              <a:xfrm rot="-8936243">
                <a:off x="3633" y="2371"/>
                <a:ext cx="45" cy="106"/>
                <a:chOff x="624" y="624"/>
                <a:chExt cx="144" cy="336"/>
              </a:xfrm>
            </p:grpSpPr>
            <p:sp>
              <p:nvSpPr>
                <p:cNvPr id="153675" name="Line 112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676" name="AutoShape 112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3666" name="Group 1126"/>
              <p:cNvGrpSpPr>
                <a:grpSpLocks/>
              </p:cNvGrpSpPr>
              <p:nvPr/>
            </p:nvGrpSpPr>
            <p:grpSpPr bwMode="auto">
              <a:xfrm rot="-10442572">
                <a:off x="3822" y="2453"/>
                <a:ext cx="45" cy="106"/>
                <a:chOff x="624" y="624"/>
                <a:chExt cx="144" cy="336"/>
              </a:xfrm>
            </p:grpSpPr>
            <p:sp>
              <p:nvSpPr>
                <p:cNvPr id="153673" name="Line 112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3674" name="AutoShape 112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3667" name="Group 1129"/>
              <p:cNvGrpSpPr>
                <a:grpSpLocks/>
              </p:cNvGrpSpPr>
              <p:nvPr/>
            </p:nvGrpSpPr>
            <p:grpSpPr bwMode="auto">
              <a:xfrm rot="-9486875">
                <a:off x="3729" y="2425"/>
                <a:ext cx="30" cy="106"/>
                <a:chOff x="1104" y="624"/>
                <a:chExt cx="96" cy="336"/>
              </a:xfrm>
            </p:grpSpPr>
            <p:sp>
              <p:nvSpPr>
                <p:cNvPr id="153671" name="Line 113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3672" name="AutoShape 113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3668" name="Group 1132"/>
            <p:cNvGrpSpPr>
              <a:grpSpLocks/>
            </p:cNvGrpSpPr>
            <p:nvPr/>
          </p:nvGrpSpPr>
          <p:grpSpPr bwMode="auto">
            <a:xfrm>
              <a:off x="3597" y="1813"/>
              <a:ext cx="548" cy="572"/>
              <a:chOff x="3597" y="1813"/>
              <a:chExt cx="548" cy="572"/>
            </a:xfrm>
          </p:grpSpPr>
          <p:sp>
            <p:nvSpPr>
              <p:cNvPr id="153633" name="Freeform 1133"/>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3669" name="Group 1134"/>
              <p:cNvGrpSpPr>
                <a:grpSpLocks/>
              </p:cNvGrpSpPr>
              <p:nvPr/>
            </p:nvGrpSpPr>
            <p:grpSpPr bwMode="auto">
              <a:xfrm>
                <a:off x="3597" y="1813"/>
                <a:ext cx="548" cy="572"/>
                <a:chOff x="3597" y="1813"/>
                <a:chExt cx="548" cy="572"/>
              </a:xfrm>
            </p:grpSpPr>
            <p:sp>
              <p:nvSpPr>
                <p:cNvPr id="153635" name="Freeform 1135"/>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3636" name="Freeform 1136"/>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3637" name="Freeform 1137"/>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3638" name="Freeform 1138"/>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3639" name="Freeform 1139"/>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3640" name="Freeform 1140"/>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3641" name="Freeform 1141"/>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sp>
        <p:nvSpPr>
          <p:cNvPr id="153610" name="AutoShape 1142"/>
          <p:cNvSpPr>
            <a:spLocks noChangeArrowheads="1"/>
          </p:cNvSpPr>
          <p:nvPr/>
        </p:nvSpPr>
        <p:spPr bwMode="auto">
          <a:xfrm>
            <a:off x="4114800" y="38862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11" name="AutoShape 1143"/>
          <p:cNvSpPr>
            <a:spLocks noChangeArrowheads="1"/>
          </p:cNvSpPr>
          <p:nvPr/>
        </p:nvSpPr>
        <p:spPr bwMode="auto">
          <a:xfrm>
            <a:off x="4457700" y="41910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12" name="AutoShape 1144"/>
          <p:cNvSpPr>
            <a:spLocks noChangeArrowheads="1"/>
          </p:cNvSpPr>
          <p:nvPr/>
        </p:nvSpPr>
        <p:spPr bwMode="auto">
          <a:xfrm>
            <a:off x="4457700" y="45720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13" name="AutoShape 1146"/>
          <p:cNvSpPr>
            <a:spLocks noChangeArrowheads="1"/>
          </p:cNvSpPr>
          <p:nvPr/>
        </p:nvSpPr>
        <p:spPr bwMode="auto">
          <a:xfrm>
            <a:off x="3276600" y="46482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14" name="AutoShape 1147"/>
          <p:cNvSpPr>
            <a:spLocks noChangeArrowheads="1"/>
          </p:cNvSpPr>
          <p:nvPr/>
        </p:nvSpPr>
        <p:spPr bwMode="auto">
          <a:xfrm>
            <a:off x="3276600" y="36576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15" name="AutoShape 1148"/>
          <p:cNvSpPr>
            <a:spLocks noChangeArrowheads="1"/>
          </p:cNvSpPr>
          <p:nvPr/>
        </p:nvSpPr>
        <p:spPr bwMode="auto">
          <a:xfrm>
            <a:off x="5257800" y="32004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16" name="AutoShape 1149"/>
          <p:cNvSpPr>
            <a:spLocks noChangeArrowheads="1"/>
          </p:cNvSpPr>
          <p:nvPr/>
        </p:nvSpPr>
        <p:spPr bwMode="auto">
          <a:xfrm>
            <a:off x="5486400" y="48768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17" name="AutoShape 1150"/>
          <p:cNvSpPr>
            <a:spLocks noChangeArrowheads="1"/>
          </p:cNvSpPr>
          <p:nvPr/>
        </p:nvSpPr>
        <p:spPr bwMode="auto">
          <a:xfrm>
            <a:off x="5943600" y="37338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18" name="AutoShape 1151"/>
          <p:cNvSpPr>
            <a:spLocks noChangeArrowheads="1"/>
          </p:cNvSpPr>
          <p:nvPr/>
        </p:nvSpPr>
        <p:spPr bwMode="auto">
          <a:xfrm>
            <a:off x="3733800" y="32004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19" name="AutoShape 1152"/>
          <p:cNvSpPr>
            <a:spLocks noChangeArrowheads="1"/>
          </p:cNvSpPr>
          <p:nvPr/>
        </p:nvSpPr>
        <p:spPr bwMode="auto">
          <a:xfrm>
            <a:off x="2590800" y="32004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20" name="AutoShape 1153"/>
          <p:cNvSpPr>
            <a:spLocks noChangeArrowheads="1"/>
          </p:cNvSpPr>
          <p:nvPr/>
        </p:nvSpPr>
        <p:spPr bwMode="auto">
          <a:xfrm>
            <a:off x="2971800" y="41910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21" name="AutoShape 1154"/>
          <p:cNvSpPr>
            <a:spLocks noChangeArrowheads="1"/>
          </p:cNvSpPr>
          <p:nvPr/>
        </p:nvSpPr>
        <p:spPr bwMode="auto">
          <a:xfrm>
            <a:off x="3657600" y="50292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22" name="AutoShape 1155"/>
          <p:cNvSpPr>
            <a:spLocks noChangeArrowheads="1"/>
          </p:cNvSpPr>
          <p:nvPr/>
        </p:nvSpPr>
        <p:spPr bwMode="auto">
          <a:xfrm>
            <a:off x="5029200" y="51816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23" name="AutoShape 1156"/>
          <p:cNvSpPr>
            <a:spLocks noChangeArrowheads="1"/>
          </p:cNvSpPr>
          <p:nvPr/>
        </p:nvSpPr>
        <p:spPr bwMode="auto">
          <a:xfrm>
            <a:off x="2743200" y="48768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24" name="AutoShape 1157"/>
          <p:cNvSpPr>
            <a:spLocks noChangeArrowheads="1"/>
          </p:cNvSpPr>
          <p:nvPr/>
        </p:nvSpPr>
        <p:spPr bwMode="auto">
          <a:xfrm>
            <a:off x="5715000" y="44196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3625" name="AutoShape 1158"/>
          <p:cNvSpPr>
            <a:spLocks noChangeArrowheads="1"/>
          </p:cNvSpPr>
          <p:nvPr/>
        </p:nvSpPr>
        <p:spPr bwMode="auto">
          <a:xfrm>
            <a:off x="5410200" y="36576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grpSp>
        <p:nvGrpSpPr>
          <p:cNvPr id="153670" name="Group 1163"/>
          <p:cNvGrpSpPr>
            <a:grpSpLocks/>
          </p:cNvGrpSpPr>
          <p:nvPr/>
        </p:nvGrpSpPr>
        <p:grpSpPr bwMode="auto">
          <a:xfrm>
            <a:off x="1219200" y="2819400"/>
            <a:ext cx="6354763" cy="3581400"/>
            <a:chOff x="768" y="1776"/>
            <a:chExt cx="4003" cy="2256"/>
          </a:xfrm>
        </p:grpSpPr>
        <p:sp>
          <p:nvSpPr>
            <p:cNvPr id="153627" name="Text Box 1159"/>
            <p:cNvSpPr txBox="1">
              <a:spLocks noChangeArrowheads="1"/>
            </p:cNvSpPr>
            <p:nvPr/>
          </p:nvSpPr>
          <p:spPr bwMode="auto">
            <a:xfrm>
              <a:off x="3936" y="2880"/>
              <a:ext cx="835" cy="192"/>
            </a:xfrm>
            <a:prstGeom prst="rect">
              <a:avLst/>
            </a:prstGeom>
            <a:noFill/>
            <a:ln w="9525">
              <a:noFill/>
              <a:miter lim="800000"/>
              <a:headEnd/>
              <a:tailEnd/>
            </a:ln>
          </p:spPr>
          <p:txBody>
            <a:bodyPr wrap="none">
              <a:spAutoFit/>
            </a:bodyPr>
            <a:lstStyle/>
            <a:p>
              <a:r>
                <a:rPr lang="en-US" sz="1400" b="1"/>
                <a:t>antiviral state</a:t>
              </a:r>
            </a:p>
          </p:txBody>
        </p:sp>
        <p:sp>
          <p:nvSpPr>
            <p:cNvPr id="153628" name="Text Box 1160"/>
            <p:cNvSpPr txBox="1">
              <a:spLocks noChangeArrowheads="1"/>
            </p:cNvSpPr>
            <p:nvPr/>
          </p:nvSpPr>
          <p:spPr bwMode="auto">
            <a:xfrm>
              <a:off x="768" y="2832"/>
              <a:ext cx="835" cy="192"/>
            </a:xfrm>
            <a:prstGeom prst="rect">
              <a:avLst/>
            </a:prstGeom>
            <a:noFill/>
            <a:ln w="9525">
              <a:noFill/>
              <a:miter lim="800000"/>
              <a:headEnd/>
              <a:tailEnd/>
            </a:ln>
          </p:spPr>
          <p:txBody>
            <a:bodyPr wrap="none">
              <a:spAutoFit/>
            </a:bodyPr>
            <a:lstStyle/>
            <a:p>
              <a:r>
                <a:rPr lang="en-US" sz="1400" b="1"/>
                <a:t>antiviral state</a:t>
              </a:r>
            </a:p>
          </p:txBody>
        </p:sp>
        <p:sp>
          <p:nvSpPr>
            <p:cNvPr id="153629" name="Text Box 1161"/>
            <p:cNvSpPr txBox="1">
              <a:spLocks noChangeArrowheads="1"/>
            </p:cNvSpPr>
            <p:nvPr/>
          </p:nvSpPr>
          <p:spPr bwMode="auto">
            <a:xfrm>
              <a:off x="2462" y="3840"/>
              <a:ext cx="835" cy="192"/>
            </a:xfrm>
            <a:prstGeom prst="rect">
              <a:avLst/>
            </a:prstGeom>
            <a:noFill/>
            <a:ln w="9525">
              <a:noFill/>
              <a:miter lim="800000"/>
              <a:headEnd/>
              <a:tailEnd/>
            </a:ln>
          </p:spPr>
          <p:txBody>
            <a:bodyPr wrap="none">
              <a:spAutoFit/>
            </a:bodyPr>
            <a:lstStyle/>
            <a:p>
              <a:r>
                <a:rPr lang="en-US" sz="1400" b="1"/>
                <a:t>antiviral state</a:t>
              </a:r>
            </a:p>
          </p:txBody>
        </p:sp>
        <p:sp>
          <p:nvSpPr>
            <p:cNvPr id="153630" name="Text Box 1162"/>
            <p:cNvSpPr txBox="1">
              <a:spLocks noChangeArrowheads="1"/>
            </p:cNvSpPr>
            <p:nvPr/>
          </p:nvSpPr>
          <p:spPr bwMode="auto">
            <a:xfrm>
              <a:off x="2462" y="1776"/>
              <a:ext cx="835" cy="192"/>
            </a:xfrm>
            <a:prstGeom prst="rect">
              <a:avLst/>
            </a:prstGeom>
            <a:noFill/>
            <a:ln w="9525">
              <a:noFill/>
              <a:miter lim="800000"/>
              <a:headEnd/>
              <a:tailEnd/>
            </a:ln>
          </p:spPr>
          <p:txBody>
            <a:bodyPr wrap="none">
              <a:spAutoFit/>
            </a:bodyPr>
            <a:lstStyle/>
            <a:p>
              <a:r>
                <a:rPr lang="en-US" sz="1400" b="1"/>
                <a:t>antiviral state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536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a:spLocks noGrp="1"/>
          </p:cNvSpPr>
          <p:nvPr>
            <p:ph type="sldNum" sz="quarter" idx="12"/>
          </p:nvPr>
        </p:nvSpPr>
        <p:spPr/>
        <p:txBody>
          <a:bodyPr/>
          <a:lstStyle/>
          <a:p>
            <a:pPr>
              <a:defRPr/>
            </a:pPr>
            <a:fld id="{5E416652-C939-4ED0-BE50-44627460507F}" type="slidenum">
              <a:rPr lang="en-US" smtClean="0"/>
              <a:pPr>
                <a:defRPr/>
              </a:pPr>
              <a:t>44</a:t>
            </a:fld>
            <a:endParaRPr lang="en-US" smtClean="0"/>
          </a:p>
        </p:txBody>
      </p:sp>
      <p:sp>
        <p:nvSpPr>
          <p:cNvPr id="154627" name="Rectangle 1026"/>
          <p:cNvSpPr>
            <a:spLocks noGrp="1" noChangeArrowheads="1"/>
          </p:cNvSpPr>
          <p:nvPr>
            <p:ph type="title"/>
          </p:nvPr>
        </p:nvSpPr>
        <p:spPr/>
        <p:txBody>
          <a:bodyPr>
            <a:normAutofit fontScale="90000"/>
          </a:bodyPr>
          <a:lstStyle/>
          <a:p>
            <a:r>
              <a:rPr lang="en-US" b="1" dirty="0" smtClean="0">
                <a:solidFill>
                  <a:srgbClr val="00B0F0"/>
                </a:solidFill>
              </a:rPr>
              <a:t>Virus infects the </a:t>
            </a:r>
            <a:r>
              <a:rPr lang="en-US" b="1" dirty="0" err="1" smtClean="0">
                <a:solidFill>
                  <a:srgbClr val="00B0F0"/>
                </a:solidFill>
              </a:rPr>
              <a:t>neighbouring</a:t>
            </a:r>
            <a:r>
              <a:rPr lang="en-US" b="1" dirty="0" smtClean="0">
                <a:solidFill>
                  <a:srgbClr val="00B0F0"/>
                </a:solidFill>
              </a:rPr>
              <a:t> cells</a:t>
            </a:r>
          </a:p>
        </p:txBody>
      </p:sp>
      <p:grpSp>
        <p:nvGrpSpPr>
          <p:cNvPr id="2" name="Group 1027"/>
          <p:cNvGrpSpPr>
            <a:grpSpLocks/>
          </p:cNvGrpSpPr>
          <p:nvPr/>
        </p:nvGrpSpPr>
        <p:grpSpPr bwMode="auto">
          <a:xfrm>
            <a:off x="3581400" y="1993900"/>
            <a:ext cx="1981200" cy="1435100"/>
            <a:chOff x="2160" y="1728"/>
            <a:chExt cx="3312" cy="2400"/>
          </a:xfrm>
        </p:grpSpPr>
        <p:sp>
          <p:nvSpPr>
            <p:cNvPr id="155616" name="Oval 1028"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5617" name="Oval 1029"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5618" name="AutoShape 1030"/>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sp>
        <p:nvSpPr>
          <p:cNvPr id="154629" name="Oval 1032" descr="70%"/>
          <p:cNvSpPr>
            <a:spLocks noChangeArrowheads="1"/>
          </p:cNvSpPr>
          <p:nvPr/>
        </p:nvSpPr>
        <p:spPr bwMode="auto">
          <a:xfrm>
            <a:off x="3594100" y="3627438"/>
            <a:ext cx="1981200" cy="1435100"/>
          </a:xfrm>
          <a:prstGeom prst="ellipse">
            <a:avLst/>
          </a:prstGeom>
          <a:pattFill prst="pct70">
            <a:fgClr>
              <a:schemeClr val="bg2"/>
            </a:fgClr>
            <a:bgClr>
              <a:srgbClr val="FFFFFF"/>
            </a:bgClr>
          </a:pattFill>
          <a:ln w="57150">
            <a:solidFill>
              <a:schemeClr val="tx1"/>
            </a:solidFill>
            <a:round/>
            <a:headEnd/>
            <a:tailEnd/>
          </a:ln>
        </p:spPr>
        <p:txBody>
          <a:bodyPr wrap="none" anchor="ctr"/>
          <a:lstStyle/>
          <a:p>
            <a:endParaRPr lang="en-IN"/>
          </a:p>
        </p:txBody>
      </p:sp>
      <p:sp>
        <p:nvSpPr>
          <p:cNvPr id="154630" name="Oval 1033" descr="Large confetti"/>
          <p:cNvSpPr>
            <a:spLocks noChangeArrowheads="1"/>
          </p:cNvSpPr>
          <p:nvPr/>
        </p:nvSpPr>
        <p:spPr bwMode="auto">
          <a:xfrm>
            <a:off x="4762500" y="3844925"/>
            <a:ext cx="517525" cy="517525"/>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4631" name="AutoShape 1034"/>
          <p:cNvSpPr>
            <a:spLocks noChangeArrowheads="1"/>
          </p:cNvSpPr>
          <p:nvPr/>
        </p:nvSpPr>
        <p:spPr bwMode="auto">
          <a:xfrm>
            <a:off x="4800600" y="3886200"/>
            <a:ext cx="430213" cy="430213"/>
          </a:xfrm>
          <a:prstGeom prst="smileyFace">
            <a:avLst>
              <a:gd name="adj" fmla="val -4653"/>
            </a:avLst>
          </a:prstGeom>
          <a:noFill/>
          <a:ln w="9525">
            <a:solidFill>
              <a:schemeClr val="tx1"/>
            </a:solidFill>
            <a:round/>
            <a:headEnd/>
            <a:tailEnd/>
          </a:ln>
        </p:spPr>
        <p:txBody>
          <a:bodyPr anchor="ctr">
            <a:spAutoFit/>
          </a:bodyPr>
          <a:lstStyle/>
          <a:p>
            <a:endParaRPr lang="en-IN"/>
          </a:p>
        </p:txBody>
      </p:sp>
      <p:grpSp>
        <p:nvGrpSpPr>
          <p:cNvPr id="3" name="Group 1035"/>
          <p:cNvGrpSpPr>
            <a:grpSpLocks/>
          </p:cNvGrpSpPr>
          <p:nvPr/>
        </p:nvGrpSpPr>
        <p:grpSpPr bwMode="auto">
          <a:xfrm>
            <a:off x="990600" y="3733800"/>
            <a:ext cx="1981200" cy="1435100"/>
            <a:chOff x="2160" y="1728"/>
            <a:chExt cx="3312" cy="2400"/>
          </a:xfrm>
        </p:grpSpPr>
        <p:sp>
          <p:nvSpPr>
            <p:cNvPr id="155613" name="Oval 1036"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5614" name="Oval 1037"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5615" name="AutoShape 1038"/>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4" name="Group 1039"/>
          <p:cNvGrpSpPr>
            <a:grpSpLocks/>
          </p:cNvGrpSpPr>
          <p:nvPr/>
        </p:nvGrpSpPr>
        <p:grpSpPr bwMode="auto">
          <a:xfrm>
            <a:off x="5867400" y="3733800"/>
            <a:ext cx="1981200" cy="1435100"/>
            <a:chOff x="2160" y="1728"/>
            <a:chExt cx="3312" cy="2400"/>
          </a:xfrm>
        </p:grpSpPr>
        <p:sp>
          <p:nvSpPr>
            <p:cNvPr id="155610" name="Oval 1040"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5611" name="Oval 1041"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5612" name="AutoShape 1042"/>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5" name="Group 1043"/>
          <p:cNvGrpSpPr>
            <a:grpSpLocks/>
          </p:cNvGrpSpPr>
          <p:nvPr/>
        </p:nvGrpSpPr>
        <p:grpSpPr bwMode="auto">
          <a:xfrm>
            <a:off x="3581400" y="5257800"/>
            <a:ext cx="1981200" cy="1435100"/>
            <a:chOff x="2160" y="1728"/>
            <a:chExt cx="3312" cy="2400"/>
          </a:xfrm>
        </p:grpSpPr>
        <p:sp>
          <p:nvSpPr>
            <p:cNvPr id="155607" name="Oval 1044"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5608" name="Oval 1045"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5609" name="AutoShape 1046"/>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6" name="Group 1047"/>
          <p:cNvGrpSpPr>
            <a:grpSpLocks/>
          </p:cNvGrpSpPr>
          <p:nvPr/>
        </p:nvGrpSpPr>
        <p:grpSpPr bwMode="auto">
          <a:xfrm>
            <a:off x="3962400" y="4267200"/>
            <a:ext cx="379413" cy="379413"/>
            <a:chOff x="3456" y="1680"/>
            <a:chExt cx="879" cy="880"/>
          </a:xfrm>
        </p:grpSpPr>
        <p:grpSp>
          <p:nvGrpSpPr>
            <p:cNvPr id="7" name="Group 1048"/>
            <p:cNvGrpSpPr>
              <a:grpSpLocks/>
            </p:cNvGrpSpPr>
            <p:nvPr/>
          </p:nvGrpSpPr>
          <p:grpSpPr bwMode="auto">
            <a:xfrm>
              <a:off x="3456" y="1680"/>
              <a:ext cx="879" cy="880"/>
              <a:chOff x="3456" y="1680"/>
              <a:chExt cx="879" cy="880"/>
            </a:xfrm>
          </p:grpSpPr>
          <p:sp>
            <p:nvSpPr>
              <p:cNvPr id="155524" name="Oval 1049"/>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5525" name="AutoShape 1050"/>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8" name="Group 1051"/>
              <p:cNvGrpSpPr>
                <a:grpSpLocks/>
              </p:cNvGrpSpPr>
              <p:nvPr/>
            </p:nvGrpSpPr>
            <p:grpSpPr bwMode="auto">
              <a:xfrm rot="988541">
                <a:off x="3956" y="1686"/>
                <a:ext cx="30" cy="106"/>
                <a:chOff x="1104" y="624"/>
                <a:chExt cx="96" cy="336"/>
              </a:xfrm>
            </p:grpSpPr>
            <p:sp>
              <p:nvSpPr>
                <p:cNvPr id="155605" name="Line 105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606" name="AutoShape 105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9" name="Group 1054"/>
              <p:cNvGrpSpPr>
                <a:grpSpLocks/>
              </p:cNvGrpSpPr>
              <p:nvPr/>
            </p:nvGrpSpPr>
            <p:grpSpPr bwMode="auto">
              <a:xfrm>
                <a:off x="3860" y="1680"/>
                <a:ext cx="45" cy="106"/>
                <a:chOff x="624" y="624"/>
                <a:chExt cx="144" cy="336"/>
              </a:xfrm>
            </p:grpSpPr>
            <p:sp>
              <p:nvSpPr>
                <p:cNvPr id="155603" name="Line 105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604" name="AutoShape 105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0" name="Group 1057"/>
              <p:cNvGrpSpPr>
                <a:grpSpLocks/>
              </p:cNvGrpSpPr>
              <p:nvPr/>
            </p:nvGrpSpPr>
            <p:grpSpPr bwMode="auto">
              <a:xfrm rot="1694367">
                <a:off x="4010" y="1701"/>
                <a:ext cx="46" cy="106"/>
                <a:chOff x="624" y="624"/>
                <a:chExt cx="144" cy="336"/>
              </a:xfrm>
            </p:grpSpPr>
            <p:sp>
              <p:nvSpPr>
                <p:cNvPr id="155601" name="Line 105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602" name="AutoShape 105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1" name="Group 1060"/>
              <p:cNvGrpSpPr>
                <a:grpSpLocks/>
              </p:cNvGrpSpPr>
              <p:nvPr/>
            </p:nvGrpSpPr>
            <p:grpSpPr bwMode="auto">
              <a:xfrm rot="2317896">
                <a:off x="4093" y="1742"/>
                <a:ext cx="30" cy="107"/>
                <a:chOff x="1104" y="624"/>
                <a:chExt cx="96" cy="336"/>
              </a:xfrm>
            </p:grpSpPr>
            <p:sp>
              <p:nvSpPr>
                <p:cNvPr id="155599" name="Line 106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600" name="AutoShape 106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2" name="Group 1063"/>
              <p:cNvGrpSpPr>
                <a:grpSpLocks/>
              </p:cNvGrpSpPr>
              <p:nvPr/>
            </p:nvGrpSpPr>
            <p:grpSpPr bwMode="auto">
              <a:xfrm rot="2735006">
                <a:off x="4150" y="1788"/>
                <a:ext cx="46" cy="106"/>
                <a:chOff x="624" y="624"/>
                <a:chExt cx="144" cy="336"/>
              </a:xfrm>
            </p:grpSpPr>
            <p:sp>
              <p:nvSpPr>
                <p:cNvPr id="155597" name="Line 106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98" name="AutoShape 106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3" name="Group 1066"/>
              <p:cNvGrpSpPr>
                <a:grpSpLocks/>
              </p:cNvGrpSpPr>
              <p:nvPr/>
            </p:nvGrpSpPr>
            <p:grpSpPr bwMode="auto">
              <a:xfrm rot="3399677">
                <a:off x="4222" y="1871"/>
                <a:ext cx="30" cy="107"/>
                <a:chOff x="1104" y="624"/>
                <a:chExt cx="96" cy="336"/>
              </a:xfrm>
            </p:grpSpPr>
            <p:sp>
              <p:nvSpPr>
                <p:cNvPr id="155595" name="Line 106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96" name="AutoShape 106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4" name="Group 1069"/>
              <p:cNvGrpSpPr>
                <a:grpSpLocks/>
              </p:cNvGrpSpPr>
              <p:nvPr/>
            </p:nvGrpSpPr>
            <p:grpSpPr bwMode="auto">
              <a:xfrm rot="-847392">
                <a:off x="3805" y="1689"/>
                <a:ext cx="30" cy="106"/>
                <a:chOff x="1104" y="624"/>
                <a:chExt cx="96" cy="336"/>
              </a:xfrm>
            </p:grpSpPr>
            <p:sp>
              <p:nvSpPr>
                <p:cNvPr id="155593" name="Line 107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94" name="AutoShape 107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 name="Group 1072"/>
              <p:cNvGrpSpPr>
                <a:grpSpLocks/>
              </p:cNvGrpSpPr>
              <p:nvPr/>
            </p:nvGrpSpPr>
            <p:grpSpPr bwMode="auto">
              <a:xfrm rot="-1308084">
                <a:off x="3709" y="1714"/>
                <a:ext cx="46" cy="106"/>
                <a:chOff x="624" y="624"/>
                <a:chExt cx="144" cy="336"/>
              </a:xfrm>
            </p:grpSpPr>
            <p:sp>
              <p:nvSpPr>
                <p:cNvPr id="155591" name="Line 107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92" name="AutoShape 107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6" name="Group 1075"/>
              <p:cNvGrpSpPr>
                <a:grpSpLocks/>
              </p:cNvGrpSpPr>
              <p:nvPr/>
            </p:nvGrpSpPr>
            <p:grpSpPr bwMode="auto">
              <a:xfrm rot="4102505">
                <a:off x="4244" y="1954"/>
                <a:ext cx="46" cy="107"/>
                <a:chOff x="624" y="624"/>
                <a:chExt cx="144" cy="336"/>
              </a:xfrm>
            </p:grpSpPr>
            <p:sp>
              <p:nvSpPr>
                <p:cNvPr id="155589" name="Line 107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90" name="AutoShape 107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7" name="Group 1078"/>
              <p:cNvGrpSpPr>
                <a:grpSpLocks/>
              </p:cNvGrpSpPr>
              <p:nvPr/>
            </p:nvGrpSpPr>
            <p:grpSpPr bwMode="auto">
              <a:xfrm rot="5059798">
                <a:off x="4267" y="2068"/>
                <a:ext cx="30" cy="106"/>
                <a:chOff x="1104" y="624"/>
                <a:chExt cx="96" cy="336"/>
              </a:xfrm>
            </p:grpSpPr>
            <p:sp>
              <p:nvSpPr>
                <p:cNvPr id="155587" name="Line 107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88" name="AutoShape 108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8" name="Group 1081"/>
              <p:cNvGrpSpPr>
                <a:grpSpLocks/>
              </p:cNvGrpSpPr>
              <p:nvPr/>
            </p:nvGrpSpPr>
            <p:grpSpPr bwMode="auto">
              <a:xfrm rot="-1798719">
                <a:off x="3653" y="1750"/>
                <a:ext cx="30" cy="105"/>
                <a:chOff x="1104" y="624"/>
                <a:chExt cx="96" cy="336"/>
              </a:xfrm>
            </p:grpSpPr>
            <p:sp>
              <p:nvSpPr>
                <p:cNvPr id="155585" name="Line 108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86" name="AutoShape 108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9" name="Group 1084"/>
              <p:cNvGrpSpPr>
                <a:grpSpLocks/>
              </p:cNvGrpSpPr>
              <p:nvPr/>
            </p:nvGrpSpPr>
            <p:grpSpPr bwMode="auto">
              <a:xfrm rot="-2598918">
                <a:off x="3582" y="1806"/>
                <a:ext cx="46" cy="106"/>
                <a:chOff x="624" y="624"/>
                <a:chExt cx="144" cy="336"/>
              </a:xfrm>
            </p:grpSpPr>
            <p:sp>
              <p:nvSpPr>
                <p:cNvPr id="155583" name="Line 108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84" name="AutoShape 108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0" name="Group 1087"/>
              <p:cNvGrpSpPr>
                <a:grpSpLocks/>
              </p:cNvGrpSpPr>
              <p:nvPr/>
            </p:nvGrpSpPr>
            <p:grpSpPr bwMode="auto">
              <a:xfrm rot="6008527">
                <a:off x="4254" y="2137"/>
                <a:ext cx="45" cy="106"/>
                <a:chOff x="624" y="624"/>
                <a:chExt cx="144" cy="336"/>
              </a:xfrm>
            </p:grpSpPr>
            <p:sp>
              <p:nvSpPr>
                <p:cNvPr id="155581" name="Line 108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82" name="AutoShape 108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1" name="Group 1090"/>
              <p:cNvGrpSpPr>
                <a:grpSpLocks/>
              </p:cNvGrpSpPr>
              <p:nvPr/>
            </p:nvGrpSpPr>
            <p:grpSpPr bwMode="auto">
              <a:xfrm rot="7337137">
                <a:off x="4225" y="2244"/>
                <a:ext cx="31" cy="106"/>
                <a:chOff x="1104" y="624"/>
                <a:chExt cx="96" cy="336"/>
              </a:xfrm>
            </p:grpSpPr>
            <p:sp>
              <p:nvSpPr>
                <p:cNvPr id="155579" name="Line 109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80" name="AutoShape 1092"/>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22" name="Group 1093"/>
              <p:cNvGrpSpPr>
                <a:grpSpLocks/>
              </p:cNvGrpSpPr>
              <p:nvPr/>
            </p:nvGrpSpPr>
            <p:grpSpPr bwMode="auto">
              <a:xfrm rot="-3157065">
                <a:off x="3547" y="1864"/>
                <a:ext cx="30" cy="106"/>
                <a:chOff x="1104" y="624"/>
                <a:chExt cx="96" cy="336"/>
              </a:xfrm>
            </p:grpSpPr>
            <p:sp>
              <p:nvSpPr>
                <p:cNvPr id="155577" name="Line 109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78" name="AutoShape 109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3" name="Group 1096"/>
              <p:cNvGrpSpPr>
                <a:grpSpLocks/>
              </p:cNvGrpSpPr>
              <p:nvPr/>
            </p:nvGrpSpPr>
            <p:grpSpPr bwMode="auto">
              <a:xfrm rot="-4328264">
                <a:off x="3494" y="1969"/>
                <a:ext cx="45" cy="106"/>
                <a:chOff x="624" y="624"/>
                <a:chExt cx="144" cy="336"/>
              </a:xfrm>
            </p:grpSpPr>
            <p:sp>
              <p:nvSpPr>
                <p:cNvPr id="155575" name="Line 109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76" name="AutoShape 109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4" name="Group 1099"/>
              <p:cNvGrpSpPr>
                <a:grpSpLocks/>
              </p:cNvGrpSpPr>
              <p:nvPr/>
            </p:nvGrpSpPr>
            <p:grpSpPr bwMode="auto">
              <a:xfrm rot="7963542">
                <a:off x="4123" y="2355"/>
                <a:ext cx="46" cy="105"/>
                <a:chOff x="624" y="624"/>
                <a:chExt cx="144" cy="336"/>
              </a:xfrm>
            </p:grpSpPr>
            <p:sp>
              <p:nvSpPr>
                <p:cNvPr id="155573" name="Line 110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74" name="AutoShape 110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5" name="Group 1102"/>
              <p:cNvGrpSpPr>
                <a:grpSpLocks/>
              </p:cNvGrpSpPr>
              <p:nvPr/>
            </p:nvGrpSpPr>
            <p:grpSpPr bwMode="auto">
              <a:xfrm rot="9196393">
                <a:off x="4062" y="2411"/>
                <a:ext cx="31" cy="106"/>
                <a:chOff x="1104" y="624"/>
                <a:chExt cx="96" cy="336"/>
              </a:xfrm>
            </p:grpSpPr>
            <p:sp>
              <p:nvSpPr>
                <p:cNvPr id="155571" name="Line 110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72" name="AutoShape 110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6" name="Group 1105"/>
              <p:cNvGrpSpPr>
                <a:grpSpLocks/>
              </p:cNvGrpSpPr>
              <p:nvPr/>
            </p:nvGrpSpPr>
            <p:grpSpPr bwMode="auto">
              <a:xfrm rot="-5791417">
                <a:off x="3494" y="2084"/>
                <a:ext cx="30" cy="106"/>
                <a:chOff x="1104" y="624"/>
                <a:chExt cx="96" cy="336"/>
              </a:xfrm>
            </p:grpSpPr>
            <p:sp>
              <p:nvSpPr>
                <p:cNvPr id="155569" name="Line 110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70" name="AutoShape 110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7" name="Group 1108"/>
              <p:cNvGrpSpPr>
                <a:grpSpLocks/>
              </p:cNvGrpSpPr>
              <p:nvPr/>
            </p:nvGrpSpPr>
            <p:grpSpPr bwMode="auto">
              <a:xfrm rot="-6321801">
                <a:off x="3517" y="2197"/>
                <a:ext cx="45" cy="107"/>
                <a:chOff x="624" y="624"/>
                <a:chExt cx="144" cy="336"/>
              </a:xfrm>
            </p:grpSpPr>
            <p:sp>
              <p:nvSpPr>
                <p:cNvPr id="155567" name="Line 110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68" name="AutoShape 111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8" name="Group 1111"/>
              <p:cNvGrpSpPr>
                <a:grpSpLocks/>
              </p:cNvGrpSpPr>
              <p:nvPr/>
            </p:nvGrpSpPr>
            <p:grpSpPr bwMode="auto">
              <a:xfrm rot="7902209">
                <a:off x="4183" y="2301"/>
                <a:ext cx="45" cy="106"/>
                <a:chOff x="624" y="624"/>
                <a:chExt cx="144" cy="336"/>
              </a:xfrm>
            </p:grpSpPr>
            <p:sp>
              <p:nvSpPr>
                <p:cNvPr id="155565" name="Line 111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66" name="AutoShape 111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9" name="Group 1114"/>
              <p:cNvGrpSpPr>
                <a:grpSpLocks/>
              </p:cNvGrpSpPr>
              <p:nvPr/>
            </p:nvGrpSpPr>
            <p:grpSpPr bwMode="auto">
              <a:xfrm rot="10039961">
                <a:off x="3992" y="2440"/>
                <a:ext cx="46" cy="105"/>
                <a:chOff x="624" y="624"/>
                <a:chExt cx="144" cy="336"/>
              </a:xfrm>
            </p:grpSpPr>
            <p:sp>
              <p:nvSpPr>
                <p:cNvPr id="155563" name="Line 111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64" name="AutoShape 111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30" name="Group 1117"/>
              <p:cNvGrpSpPr>
                <a:grpSpLocks/>
              </p:cNvGrpSpPr>
              <p:nvPr/>
            </p:nvGrpSpPr>
            <p:grpSpPr bwMode="auto">
              <a:xfrm rot="10544209">
                <a:off x="3917" y="2454"/>
                <a:ext cx="30" cy="106"/>
                <a:chOff x="1104" y="624"/>
                <a:chExt cx="96" cy="336"/>
              </a:xfrm>
            </p:grpSpPr>
            <p:sp>
              <p:nvSpPr>
                <p:cNvPr id="155561" name="Line 111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62" name="AutoShape 111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31" name="Group 1120"/>
              <p:cNvGrpSpPr>
                <a:grpSpLocks/>
              </p:cNvGrpSpPr>
              <p:nvPr/>
            </p:nvGrpSpPr>
            <p:grpSpPr bwMode="auto">
              <a:xfrm rot="-7701873">
                <a:off x="3577" y="2303"/>
                <a:ext cx="30" cy="106"/>
                <a:chOff x="1104" y="624"/>
                <a:chExt cx="96" cy="336"/>
              </a:xfrm>
            </p:grpSpPr>
            <p:sp>
              <p:nvSpPr>
                <p:cNvPr id="155559" name="Line 112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60" name="AutoShape 112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851" name="Group 1123"/>
              <p:cNvGrpSpPr>
                <a:grpSpLocks/>
              </p:cNvGrpSpPr>
              <p:nvPr/>
            </p:nvGrpSpPr>
            <p:grpSpPr bwMode="auto">
              <a:xfrm rot="-8936243">
                <a:off x="3633" y="2371"/>
                <a:ext cx="45" cy="106"/>
                <a:chOff x="624" y="624"/>
                <a:chExt cx="144" cy="336"/>
              </a:xfrm>
            </p:grpSpPr>
            <p:sp>
              <p:nvSpPr>
                <p:cNvPr id="155557" name="Line 112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58" name="AutoShape 112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52" name="Group 1126"/>
              <p:cNvGrpSpPr>
                <a:grpSpLocks/>
              </p:cNvGrpSpPr>
              <p:nvPr/>
            </p:nvGrpSpPr>
            <p:grpSpPr bwMode="auto">
              <a:xfrm rot="-10442572">
                <a:off x="3822" y="2453"/>
                <a:ext cx="45" cy="106"/>
                <a:chOff x="624" y="624"/>
                <a:chExt cx="144" cy="336"/>
              </a:xfrm>
            </p:grpSpPr>
            <p:sp>
              <p:nvSpPr>
                <p:cNvPr id="155555" name="Line 112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56" name="AutoShape 112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54" name="Group 1129"/>
              <p:cNvGrpSpPr>
                <a:grpSpLocks/>
              </p:cNvGrpSpPr>
              <p:nvPr/>
            </p:nvGrpSpPr>
            <p:grpSpPr bwMode="auto">
              <a:xfrm rot="-9486875">
                <a:off x="3729" y="2425"/>
                <a:ext cx="30" cy="106"/>
                <a:chOff x="1104" y="624"/>
                <a:chExt cx="96" cy="336"/>
              </a:xfrm>
            </p:grpSpPr>
            <p:sp>
              <p:nvSpPr>
                <p:cNvPr id="155553" name="Line 113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54" name="AutoShape 113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4864" name="Group 1132"/>
            <p:cNvGrpSpPr>
              <a:grpSpLocks/>
            </p:cNvGrpSpPr>
            <p:nvPr/>
          </p:nvGrpSpPr>
          <p:grpSpPr bwMode="auto">
            <a:xfrm>
              <a:off x="3597" y="1813"/>
              <a:ext cx="548" cy="572"/>
              <a:chOff x="3597" y="1813"/>
              <a:chExt cx="548" cy="572"/>
            </a:xfrm>
          </p:grpSpPr>
          <p:sp>
            <p:nvSpPr>
              <p:cNvPr id="155515" name="Freeform 1133"/>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4865" name="Group 1134"/>
              <p:cNvGrpSpPr>
                <a:grpSpLocks/>
              </p:cNvGrpSpPr>
              <p:nvPr/>
            </p:nvGrpSpPr>
            <p:grpSpPr bwMode="auto">
              <a:xfrm>
                <a:off x="3597" y="1813"/>
                <a:ext cx="548" cy="572"/>
                <a:chOff x="3597" y="1813"/>
                <a:chExt cx="548" cy="572"/>
              </a:xfrm>
            </p:grpSpPr>
            <p:sp>
              <p:nvSpPr>
                <p:cNvPr id="155517" name="Freeform 1135"/>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518" name="Freeform 1136"/>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519" name="Freeform 1137"/>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520" name="Freeform 1138"/>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521" name="Freeform 1139"/>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5522" name="Freeform 1140"/>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523" name="Freeform 1141"/>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sp>
        <p:nvSpPr>
          <p:cNvPr id="154636" name="AutoShape 1142"/>
          <p:cNvSpPr>
            <a:spLocks noChangeArrowheads="1"/>
          </p:cNvSpPr>
          <p:nvPr/>
        </p:nvSpPr>
        <p:spPr bwMode="auto">
          <a:xfrm>
            <a:off x="4114800" y="38862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37" name="AutoShape 1143"/>
          <p:cNvSpPr>
            <a:spLocks noChangeArrowheads="1"/>
          </p:cNvSpPr>
          <p:nvPr/>
        </p:nvSpPr>
        <p:spPr bwMode="auto">
          <a:xfrm>
            <a:off x="4457700" y="41910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38" name="AutoShape 1144"/>
          <p:cNvSpPr>
            <a:spLocks noChangeArrowheads="1"/>
          </p:cNvSpPr>
          <p:nvPr/>
        </p:nvSpPr>
        <p:spPr bwMode="auto">
          <a:xfrm>
            <a:off x="4457700" y="45720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39" name="AutoShape 1146"/>
          <p:cNvSpPr>
            <a:spLocks noChangeArrowheads="1"/>
          </p:cNvSpPr>
          <p:nvPr/>
        </p:nvSpPr>
        <p:spPr bwMode="auto">
          <a:xfrm>
            <a:off x="3276600" y="46482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40" name="AutoShape 1147"/>
          <p:cNvSpPr>
            <a:spLocks noChangeArrowheads="1"/>
          </p:cNvSpPr>
          <p:nvPr/>
        </p:nvSpPr>
        <p:spPr bwMode="auto">
          <a:xfrm>
            <a:off x="3276600" y="36576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41" name="AutoShape 1148"/>
          <p:cNvSpPr>
            <a:spLocks noChangeArrowheads="1"/>
          </p:cNvSpPr>
          <p:nvPr/>
        </p:nvSpPr>
        <p:spPr bwMode="auto">
          <a:xfrm>
            <a:off x="5257800" y="32004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42" name="AutoShape 1149"/>
          <p:cNvSpPr>
            <a:spLocks noChangeArrowheads="1"/>
          </p:cNvSpPr>
          <p:nvPr/>
        </p:nvSpPr>
        <p:spPr bwMode="auto">
          <a:xfrm>
            <a:off x="5486400" y="48768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43" name="AutoShape 1150"/>
          <p:cNvSpPr>
            <a:spLocks noChangeArrowheads="1"/>
          </p:cNvSpPr>
          <p:nvPr/>
        </p:nvSpPr>
        <p:spPr bwMode="auto">
          <a:xfrm>
            <a:off x="5943600" y="37338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44" name="AutoShape 1151"/>
          <p:cNvSpPr>
            <a:spLocks noChangeArrowheads="1"/>
          </p:cNvSpPr>
          <p:nvPr/>
        </p:nvSpPr>
        <p:spPr bwMode="auto">
          <a:xfrm>
            <a:off x="3733800" y="32004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45" name="AutoShape 1152"/>
          <p:cNvSpPr>
            <a:spLocks noChangeArrowheads="1"/>
          </p:cNvSpPr>
          <p:nvPr/>
        </p:nvSpPr>
        <p:spPr bwMode="auto">
          <a:xfrm>
            <a:off x="2590800" y="32004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46" name="AutoShape 1153"/>
          <p:cNvSpPr>
            <a:spLocks noChangeArrowheads="1"/>
          </p:cNvSpPr>
          <p:nvPr/>
        </p:nvSpPr>
        <p:spPr bwMode="auto">
          <a:xfrm>
            <a:off x="2971800" y="41910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47" name="AutoShape 1154"/>
          <p:cNvSpPr>
            <a:spLocks noChangeArrowheads="1"/>
          </p:cNvSpPr>
          <p:nvPr/>
        </p:nvSpPr>
        <p:spPr bwMode="auto">
          <a:xfrm>
            <a:off x="3657600" y="50292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48" name="AutoShape 1155"/>
          <p:cNvSpPr>
            <a:spLocks noChangeArrowheads="1"/>
          </p:cNvSpPr>
          <p:nvPr/>
        </p:nvSpPr>
        <p:spPr bwMode="auto">
          <a:xfrm>
            <a:off x="5029200" y="51816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49" name="AutoShape 1156"/>
          <p:cNvSpPr>
            <a:spLocks noChangeArrowheads="1"/>
          </p:cNvSpPr>
          <p:nvPr/>
        </p:nvSpPr>
        <p:spPr bwMode="auto">
          <a:xfrm>
            <a:off x="2743200" y="48768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50" name="AutoShape 1157"/>
          <p:cNvSpPr>
            <a:spLocks noChangeArrowheads="1"/>
          </p:cNvSpPr>
          <p:nvPr/>
        </p:nvSpPr>
        <p:spPr bwMode="auto">
          <a:xfrm>
            <a:off x="5715000" y="44196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4651" name="AutoShape 1158"/>
          <p:cNvSpPr>
            <a:spLocks noChangeArrowheads="1"/>
          </p:cNvSpPr>
          <p:nvPr/>
        </p:nvSpPr>
        <p:spPr bwMode="auto">
          <a:xfrm>
            <a:off x="5410200" y="36576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grpSp>
        <p:nvGrpSpPr>
          <p:cNvPr id="154866" name="Group 1159"/>
          <p:cNvGrpSpPr>
            <a:grpSpLocks/>
          </p:cNvGrpSpPr>
          <p:nvPr/>
        </p:nvGrpSpPr>
        <p:grpSpPr bwMode="auto">
          <a:xfrm>
            <a:off x="1219200" y="2819400"/>
            <a:ext cx="6354763" cy="3581400"/>
            <a:chOff x="768" y="1776"/>
            <a:chExt cx="4003" cy="2256"/>
          </a:xfrm>
        </p:grpSpPr>
        <p:sp>
          <p:nvSpPr>
            <p:cNvPr id="155509" name="Text Box 1160"/>
            <p:cNvSpPr txBox="1">
              <a:spLocks noChangeArrowheads="1"/>
            </p:cNvSpPr>
            <p:nvPr/>
          </p:nvSpPr>
          <p:spPr bwMode="auto">
            <a:xfrm>
              <a:off x="3936" y="2880"/>
              <a:ext cx="835" cy="192"/>
            </a:xfrm>
            <a:prstGeom prst="rect">
              <a:avLst/>
            </a:prstGeom>
            <a:noFill/>
            <a:ln w="9525">
              <a:noFill/>
              <a:miter lim="800000"/>
              <a:headEnd/>
              <a:tailEnd/>
            </a:ln>
          </p:spPr>
          <p:txBody>
            <a:bodyPr wrap="none">
              <a:spAutoFit/>
            </a:bodyPr>
            <a:lstStyle/>
            <a:p>
              <a:r>
                <a:rPr lang="en-US" sz="1400" b="1"/>
                <a:t>antiviral state</a:t>
              </a:r>
            </a:p>
          </p:txBody>
        </p:sp>
        <p:sp>
          <p:nvSpPr>
            <p:cNvPr id="155510" name="Text Box 1161"/>
            <p:cNvSpPr txBox="1">
              <a:spLocks noChangeArrowheads="1"/>
            </p:cNvSpPr>
            <p:nvPr/>
          </p:nvSpPr>
          <p:spPr bwMode="auto">
            <a:xfrm>
              <a:off x="768" y="2832"/>
              <a:ext cx="835" cy="192"/>
            </a:xfrm>
            <a:prstGeom prst="rect">
              <a:avLst/>
            </a:prstGeom>
            <a:noFill/>
            <a:ln w="9525">
              <a:noFill/>
              <a:miter lim="800000"/>
              <a:headEnd/>
              <a:tailEnd/>
            </a:ln>
          </p:spPr>
          <p:txBody>
            <a:bodyPr wrap="none">
              <a:spAutoFit/>
            </a:bodyPr>
            <a:lstStyle/>
            <a:p>
              <a:r>
                <a:rPr lang="en-US" sz="1400" b="1"/>
                <a:t>antiviral state</a:t>
              </a:r>
            </a:p>
          </p:txBody>
        </p:sp>
        <p:sp>
          <p:nvSpPr>
            <p:cNvPr id="155511" name="Text Box 1162"/>
            <p:cNvSpPr txBox="1">
              <a:spLocks noChangeArrowheads="1"/>
            </p:cNvSpPr>
            <p:nvPr/>
          </p:nvSpPr>
          <p:spPr bwMode="auto">
            <a:xfrm>
              <a:off x="2462" y="3840"/>
              <a:ext cx="835" cy="192"/>
            </a:xfrm>
            <a:prstGeom prst="rect">
              <a:avLst/>
            </a:prstGeom>
            <a:noFill/>
            <a:ln w="9525">
              <a:noFill/>
              <a:miter lim="800000"/>
              <a:headEnd/>
              <a:tailEnd/>
            </a:ln>
          </p:spPr>
          <p:txBody>
            <a:bodyPr wrap="none">
              <a:spAutoFit/>
            </a:bodyPr>
            <a:lstStyle/>
            <a:p>
              <a:r>
                <a:rPr lang="en-US" sz="1400" b="1"/>
                <a:t>antiviral state</a:t>
              </a:r>
            </a:p>
          </p:txBody>
        </p:sp>
        <p:sp>
          <p:nvSpPr>
            <p:cNvPr id="155512" name="Text Box 1163"/>
            <p:cNvSpPr txBox="1">
              <a:spLocks noChangeArrowheads="1"/>
            </p:cNvSpPr>
            <p:nvPr/>
          </p:nvSpPr>
          <p:spPr bwMode="auto">
            <a:xfrm>
              <a:off x="2462" y="1776"/>
              <a:ext cx="835" cy="192"/>
            </a:xfrm>
            <a:prstGeom prst="rect">
              <a:avLst/>
            </a:prstGeom>
            <a:noFill/>
            <a:ln w="9525">
              <a:noFill/>
              <a:miter lim="800000"/>
              <a:headEnd/>
              <a:tailEnd/>
            </a:ln>
          </p:spPr>
          <p:txBody>
            <a:bodyPr wrap="none">
              <a:spAutoFit/>
            </a:bodyPr>
            <a:lstStyle/>
            <a:p>
              <a:r>
                <a:rPr lang="en-US" sz="1400" b="1"/>
                <a:t>antiviral state</a:t>
              </a:r>
            </a:p>
          </p:txBody>
        </p:sp>
      </p:grpSp>
      <p:grpSp>
        <p:nvGrpSpPr>
          <p:cNvPr id="154867" name="Group 1165"/>
          <p:cNvGrpSpPr>
            <a:grpSpLocks/>
          </p:cNvGrpSpPr>
          <p:nvPr/>
        </p:nvGrpSpPr>
        <p:grpSpPr bwMode="auto">
          <a:xfrm>
            <a:off x="3124200" y="3049588"/>
            <a:ext cx="379413" cy="379412"/>
            <a:chOff x="3456" y="1680"/>
            <a:chExt cx="879" cy="880"/>
          </a:xfrm>
        </p:grpSpPr>
        <p:grpSp>
          <p:nvGrpSpPr>
            <p:cNvPr id="154868" name="Group 1166"/>
            <p:cNvGrpSpPr>
              <a:grpSpLocks/>
            </p:cNvGrpSpPr>
            <p:nvPr/>
          </p:nvGrpSpPr>
          <p:grpSpPr bwMode="auto">
            <a:xfrm>
              <a:off x="3456" y="1680"/>
              <a:ext cx="879" cy="880"/>
              <a:chOff x="3456" y="1680"/>
              <a:chExt cx="879" cy="880"/>
            </a:xfrm>
          </p:grpSpPr>
          <p:sp>
            <p:nvSpPr>
              <p:cNvPr id="155426" name="Oval 1167"/>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5427" name="AutoShape 1168"/>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4869" name="Group 1169"/>
              <p:cNvGrpSpPr>
                <a:grpSpLocks/>
              </p:cNvGrpSpPr>
              <p:nvPr/>
            </p:nvGrpSpPr>
            <p:grpSpPr bwMode="auto">
              <a:xfrm rot="988541">
                <a:off x="3956" y="1686"/>
                <a:ext cx="30" cy="106"/>
                <a:chOff x="1104" y="624"/>
                <a:chExt cx="96" cy="336"/>
              </a:xfrm>
            </p:grpSpPr>
            <p:sp>
              <p:nvSpPr>
                <p:cNvPr id="155507" name="Line 117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08" name="AutoShape 117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870" name="Group 1172"/>
              <p:cNvGrpSpPr>
                <a:grpSpLocks/>
              </p:cNvGrpSpPr>
              <p:nvPr/>
            </p:nvGrpSpPr>
            <p:grpSpPr bwMode="auto">
              <a:xfrm>
                <a:off x="3860" y="1680"/>
                <a:ext cx="45" cy="106"/>
                <a:chOff x="624" y="624"/>
                <a:chExt cx="144" cy="336"/>
              </a:xfrm>
            </p:grpSpPr>
            <p:sp>
              <p:nvSpPr>
                <p:cNvPr id="155505" name="Line 117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06" name="AutoShape 117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71" name="Group 1175"/>
              <p:cNvGrpSpPr>
                <a:grpSpLocks/>
              </p:cNvGrpSpPr>
              <p:nvPr/>
            </p:nvGrpSpPr>
            <p:grpSpPr bwMode="auto">
              <a:xfrm rot="1694367">
                <a:off x="4010" y="1701"/>
                <a:ext cx="46" cy="106"/>
                <a:chOff x="624" y="624"/>
                <a:chExt cx="144" cy="336"/>
              </a:xfrm>
            </p:grpSpPr>
            <p:sp>
              <p:nvSpPr>
                <p:cNvPr id="155503" name="Line 117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04" name="AutoShape 117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72" name="Group 1178"/>
              <p:cNvGrpSpPr>
                <a:grpSpLocks/>
              </p:cNvGrpSpPr>
              <p:nvPr/>
            </p:nvGrpSpPr>
            <p:grpSpPr bwMode="auto">
              <a:xfrm rot="2317896">
                <a:off x="4093" y="1742"/>
                <a:ext cx="30" cy="107"/>
                <a:chOff x="1104" y="624"/>
                <a:chExt cx="96" cy="336"/>
              </a:xfrm>
            </p:grpSpPr>
            <p:sp>
              <p:nvSpPr>
                <p:cNvPr id="155501" name="Line 117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502" name="AutoShape 118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873" name="Group 1181"/>
              <p:cNvGrpSpPr>
                <a:grpSpLocks/>
              </p:cNvGrpSpPr>
              <p:nvPr/>
            </p:nvGrpSpPr>
            <p:grpSpPr bwMode="auto">
              <a:xfrm rot="2735006">
                <a:off x="4150" y="1788"/>
                <a:ext cx="46" cy="106"/>
                <a:chOff x="624" y="624"/>
                <a:chExt cx="144" cy="336"/>
              </a:xfrm>
            </p:grpSpPr>
            <p:sp>
              <p:nvSpPr>
                <p:cNvPr id="155499" name="Line 118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500" name="AutoShape 118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74" name="Group 1184"/>
              <p:cNvGrpSpPr>
                <a:grpSpLocks/>
              </p:cNvGrpSpPr>
              <p:nvPr/>
            </p:nvGrpSpPr>
            <p:grpSpPr bwMode="auto">
              <a:xfrm rot="3399677">
                <a:off x="4222" y="1871"/>
                <a:ext cx="30" cy="107"/>
                <a:chOff x="1104" y="624"/>
                <a:chExt cx="96" cy="336"/>
              </a:xfrm>
            </p:grpSpPr>
            <p:sp>
              <p:nvSpPr>
                <p:cNvPr id="155497" name="Line 118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98" name="AutoShape 118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875" name="Group 1187"/>
              <p:cNvGrpSpPr>
                <a:grpSpLocks/>
              </p:cNvGrpSpPr>
              <p:nvPr/>
            </p:nvGrpSpPr>
            <p:grpSpPr bwMode="auto">
              <a:xfrm rot="-847392">
                <a:off x="3805" y="1689"/>
                <a:ext cx="30" cy="106"/>
                <a:chOff x="1104" y="624"/>
                <a:chExt cx="96" cy="336"/>
              </a:xfrm>
            </p:grpSpPr>
            <p:sp>
              <p:nvSpPr>
                <p:cNvPr id="155495" name="Line 118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96" name="AutoShape 118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876" name="Group 1190"/>
              <p:cNvGrpSpPr>
                <a:grpSpLocks/>
              </p:cNvGrpSpPr>
              <p:nvPr/>
            </p:nvGrpSpPr>
            <p:grpSpPr bwMode="auto">
              <a:xfrm rot="-1308084">
                <a:off x="3709" y="1714"/>
                <a:ext cx="46" cy="106"/>
                <a:chOff x="624" y="624"/>
                <a:chExt cx="144" cy="336"/>
              </a:xfrm>
            </p:grpSpPr>
            <p:sp>
              <p:nvSpPr>
                <p:cNvPr id="155493" name="Line 119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94" name="AutoShape 119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77" name="Group 1193"/>
              <p:cNvGrpSpPr>
                <a:grpSpLocks/>
              </p:cNvGrpSpPr>
              <p:nvPr/>
            </p:nvGrpSpPr>
            <p:grpSpPr bwMode="auto">
              <a:xfrm rot="4102505">
                <a:off x="4244" y="1954"/>
                <a:ext cx="46" cy="107"/>
                <a:chOff x="624" y="624"/>
                <a:chExt cx="144" cy="336"/>
              </a:xfrm>
            </p:grpSpPr>
            <p:sp>
              <p:nvSpPr>
                <p:cNvPr id="155491" name="Line 119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92" name="AutoShape 119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78" name="Group 1196"/>
              <p:cNvGrpSpPr>
                <a:grpSpLocks/>
              </p:cNvGrpSpPr>
              <p:nvPr/>
            </p:nvGrpSpPr>
            <p:grpSpPr bwMode="auto">
              <a:xfrm rot="5059798">
                <a:off x="4267" y="2068"/>
                <a:ext cx="30" cy="106"/>
                <a:chOff x="1104" y="624"/>
                <a:chExt cx="96" cy="336"/>
              </a:xfrm>
            </p:grpSpPr>
            <p:sp>
              <p:nvSpPr>
                <p:cNvPr id="155489" name="Line 119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90" name="AutoShape 119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879" name="Group 1199"/>
              <p:cNvGrpSpPr>
                <a:grpSpLocks/>
              </p:cNvGrpSpPr>
              <p:nvPr/>
            </p:nvGrpSpPr>
            <p:grpSpPr bwMode="auto">
              <a:xfrm rot="-1798719">
                <a:off x="3653" y="1750"/>
                <a:ext cx="30" cy="105"/>
                <a:chOff x="1104" y="624"/>
                <a:chExt cx="96" cy="336"/>
              </a:xfrm>
            </p:grpSpPr>
            <p:sp>
              <p:nvSpPr>
                <p:cNvPr id="155487" name="Line 120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88" name="AutoShape 120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880" name="Group 1202"/>
              <p:cNvGrpSpPr>
                <a:grpSpLocks/>
              </p:cNvGrpSpPr>
              <p:nvPr/>
            </p:nvGrpSpPr>
            <p:grpSpPr bwMode="auto">
              <a:xfrm rot="-2598918">
                <a:off x="3582" y="1806"/>
                <a:ext cx="46" cy="106"/>
                <a:chOff x="624" y="624"/>
                <a:chExt cx="144" cy="336"/>
              </a:xfrm>
            </p:grpSpPr>
            <p:sp>
              <p:nvSpPr>
                <p:cNvPr id="155485" name="Line 120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86" name="AutoShape 120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81" name="Group 1205"/>
              <p:cNvGrpSpPr>
                <a:grpSpLocks/>
              </p:cNvGrpSpPr>
              <p:nvPr/>
            </p:nvGrpSpPr>
            <p:grpSpPr bwMode="auto">
              <a:xfrm rot="6008527">
                <a:off x="4254" y="2137"/>
                <a:ext cx="45" cy="106"/>
                <a:chOff x="624" y="624"/>
                <a:chExt cx="144" cy="336"/>
              </a:xfrm>
            </p:grpSpPr>
            <p:sp>
              <p:nvSpPr>
                <p:cNvPr id="155483" name="Line 120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84" name="AutoShape 120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82" name="Group 1208"/>
              <p:cNvGrpSpPr>
                <a:grpSpLocks/>
              </p:cNvGrpSpPr>
              <p:nvPr/>
            </p:nvGrpSpPr>
            <p:grpSpPr bwMode="auto">
              <a:xfrm rot="7337137">
                <a:off x="4225" y="2244"/>
                <a:ext cx="31" cy="106"/>
                <a:chOff x="1104" y="624"/>
                <a:chExt cx="96" cy="336"/>
              </a:xfrm>
            </p:grpSpPr>
            <p:sp>
              <p:nvSpPr>
                <p:cNvPr id="155481" name="Line 120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82" name="AutoShape 1210"/>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4883" name="Group 1211"/>
              <p:cNvGrpSpPr>
                <a:grpSpLocks/>
              </p:cNvGrpSpPr>
              <p:nvPr/>
            </p:nvGrpSpPr>
            <p:grpSpPr bwMode="auto">
              <a:xfrm rot="-3157065">
                <a:off x="3547" y="1864"/>
                <a:ext cx="30" cy="106"/>
                <a:chOff x="1104" y="624"/>
                <a:chExt cx="96" cy="336"/>
              </a:xfrm>
            </p:grpSpPr>
            <p:sp>
              <p:nvSpPr>
                <p:cNvPr id="155479" name="Line 121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80" name="AutoShape 121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884" name="Group 1214"/>
              <p:cNvGrpSpPr>
                <a:grpSpLocks/>
              </p:cNvGrpSpPr>
              <p:nvPr/>
            </p:nvGrpSpPr>
            <p:grpSpPr bwMode="auto">
              <a:xfrm rot="-4328264">
                <a:off x="3494" y="1969"/>
                <a:ext cx="45" cy="106"/>
                <a:chOff x="624" y="624"/>
                <a:chExt cx="144" cy="336"/>
              </a:xfrm>
            </p:grpSpPr>
            <p:sp>
              <p:nvSpPr>
                <p:cNvPr id="155477" name="Line 121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78" name="AutoShape 121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85" name="Group 1217"/>
              <p:cNvGrpSpPr>
                <a:grpSpLocks/>
              </p:cNvGrpSpPr>
              <p:nvPr/>
            </p:nvGrpSpPr>
            <p:grpSpPr bwMode="auto">
              <a:xfrm rot="7963542">
                <a:off x="4123" y="2355"/>
                <a:ext cx="46" cy="105"/>
                <a:chOff x="624" y="624"/>
                <a:chExt cx="144" cy="336"/>
              </a:xfrm>
            </p:grpSpPr>
            <p:sp>
              <p:nvSpPr>
                <p:cNvPr id="155475" name="Line 121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76" name="AutoShape 121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86" name="Group 1220"/>
              <p:cNvGrpSpPr>
                <a:grpSpLocks/>
              </p:cNvGrpSpPr>
              <p:nvPr/>
            </p:nvGrpSpPr>
            <p:grpSpPr bwMode="auto">
              <a:xfrm rot="9196393">
                <a:off x="4062" y="2411"/>
                <a:ext cx="31" cy="106"/>
                <a:chOff x="1104" y="624"/>
                <a:chExt cx="96" cy="336"/>
              </a:xfrm>
            </p:grpSpPr>
            <p:sp>
              <p:nvSpPr>
                <p:cNvPr id="155473" name="Line 122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74" name="AutoShape 122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887" name="Group 1223"/>
              <p:cNvGrpSpPr>
                <a:grpSpLocks/>
              </p:cNvGrpSpPr>
              <p:nvPr/>
            </p:nvGrpSpPr>
            <p:grpSpPr bwMode="auto">
              <a:xfrm rot="-5791417">
                <a:off x="3494" y="2084"/>
                <a:ext cx="30" cy="106"/>
                <a:chOff x="1104" y="624"/>
                <a:chExt cx="96" cy="336"/>
              </a:xfrm>
            </p:grpSpPr>
            <p:sp>
              <p:nvSpPr>
                <p:cNvPr id="155471" name="Line 122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72" name="AutoShape 122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888" name="Group 1226"/>
              <p:cNvGrpSpPr>
                <a:grpSpLocks/>
              </p:cNvGrpSpPr>
              <p:nvPr/>
            </p:nvGrpSpPr>
            <p:grpSpPr bwMode="auto">
              <a:xfrm rot="-6321801">
                <a:off x="3517" y="2197"/>
                <a:ext cx="45" cy="107"/>
                <a:chOff x="624" y="624"/>
                <a:chExt cx="144" cy="336"/>
              </a:xfrm>
            </p:grpSpPr>
            <p:sp>
              <p:nvSpPr>
                <p:cNvPr id="155469" name="Line 122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70" name="AutoShape 122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89" name="Group 1229"/>
              <p:cNvGrpSpPr>
                <a:grpSpLocks/>
              </p:cNvGrpSpPr>
              <p:nvPr/>
            </p:nvGrpSpPr>
            <p:grpSpPr bwMode="auto">
              <a:xfrm rot="7902209">
                <a:off x="4183" y="2301"/>
                <a:ext cx="45" cy="106"/>
                <a:chOff x="624" y="624"/>
                <a:chExt cx="144" cy="336"/>
              </a:xfrm>
            </p:grpSpPr>
            <p:sp>
              <p:nvSpPr>
                <p:cNvPr id="155467" name="Line 123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68" name="AutoShape 123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890" name="Group 1232"/>
              <p:cNvGrpSpPr>
                <a:grpSpLocks/>
              </p:cNvGrpSpPr>
              <p:nvPr/>
            </p:nvGrpSpPr>
            <p:grpSpPr bwMode="auto">
              <a:xfrm rot="10039961">
                <a:off x="3992" y="2440"/>
                <a:ext cx="46" cy="105"/>
                <a:chOff x="624" y="624"/>
                <a:chExt cx="144" cy="336"/>
              </a:xfrm>
            </p:grpSpPr>
            <p:sp>
              <p:nvSpPr>
                <p:cNvPr id="155465" name="Line 123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66" name="AutoShape 123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45" name="Group 1235"/>
              <p:cNvGrpSpPr>
                <a:grpSpLocks/>
              </p:cNvGrpSpPr>
              <p:nvPr/>
            </p:nvGrpSpPr>
            <p:grpSpPr bwMode="auto">
              <a:xfrm rot="10544209">
                <a:off x="3917" y="2454"/>
                <a:ext cx="30" cy="106"/>
                <a:chOff x="1104" y="624"/>
                <a:chExt cx="96" cy="336"/>
              </a:xfrm>
            </p:grpSpPr>
            <p:sp>
              <p:nvSpPr>
                <p:cNvPr id="155463" name="Line 123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64" name="AutoShape 123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946" name="Group 1238"/>
              <p:cNvGrpSpPr>
                <a:grpSpLocks/>
              </p:cNvGrpSpPr>
              <p:nvPr/>
            </p:nvGrpSpPr>
            <p:grpSpPr bwMode="auto">
              <a:xfrm rot="-7701873">
                <a:off x="3577" y="2303"/>
                <a:ext cx="30" cy="106"/>
                <a:chOff x="1104" y="624"/>
                <a:chExt cx="96" cy="336"/>
              </a:xfrm>
            </p:grpSpPr>
            <p:sp>
              <p:nvSpPr>
                <p:cNvPr id="155461" name="Line 123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62" name="AutoShape 124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948" name="Group 1241"/>
              <p:cNvGrpSpPr>
                <a:grpSpLocks/>
              </p:cNvGrpSpPr>
              <p:nvPr/>
            </p:nvGrpSpPr>
            <p:grpSpPr bwMode="auto">
              <a:xfrm rot="-8936243">
                <a:off x="3633" y="2371"/>
                <a:ext cx="45" cy="106"/>
                <a:chOff x="624" y="624"/>
                <a:chExt cx="144" cy="336"/>
              </a:xfrm>
            </p:grpSpPr>
            <p:sp>
              <p:nvSpPr>
                <p:cNvPr id="155459" name="Line 124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60" name="AutoShape 124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58" name="Group 1244"/>
              <p:cNvGrpSpPr>
                <a:grpSpLocks/>
              </p:cNvGrpSpPr>
              <p:nvPr/>
            </p:nvGrpSpPr>
            <p:grpSpPr bwMode="auto">
              <a:xfrm rot="-10442572">
                <a:off x="3822" y="2453"/>
                <a:ext cx="45" cy="106"/>
                <a:chOff x="624" y="624"/>
                <a:chExt cx="144" cy="336"/>
              </a:xfrm>
            </p:grpSpPr>
            <p:sp>
              <p:nvSpPr>
                <p:cNvPr id="155457" name="Line 124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58" name="AutoShape 124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59" name="Group 1247"/>
              <p:cNvGrpSpPr>
                <a:grpSpLocks/>
              </p:cNvGrpSpPr>
              <p:nvPr/>
            </p:nvGrpSpPr>
            <p:grpSpPr bwMode="auto">
              <a:xfrm rot="-9486875">
                <a:off x="3729" y="2425"/>
                <a:ext cx="30" cy="106"/>
                <a:chOff x="1104" y="624"/>
                <a:chExt cx="96" cy="336"/>
              </a:xfrm>
            </p:grpSpPr>
            <p:sp>
              <p:nvSpPr>
                <p:cNvPr id="155455" name="Line 124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56" name="AutoShape 124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4960" name="Group 1250"/>
            <p:cNvGrpSpPr>
              <a:grpSpLocks/>
            </p:cNvGrpSpPr>
            <p:nvPr/>
          </p:nvGrpSpPr>
          <p:grpSpPr bwMode="auto">
            <a:xfrm>
              <a:off x="3597" y="1813"/>
              <a:ext cx="548" cy="572"/>
              <a:chOff x="3597" y="1813"/>
              <a:chExt cx="548" cy="572"/>
            </a:xfrm>
          </p:grpSpPr>
          <p:sp>
            <p:nvSpPr>
              <p:cNvPr id="155417" name="Freeform 1251"/>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4961" name="Group 1252"/>
              <p:cNvGrpSpPr>
                <a:grpSpLocks/>
              </p:cNvGrpSpPr>
              <p:nvPr/>
            </p:nvGrpSpPr>
            <p:grpSpPr bwMode="auto">
              <a:xfrm>
                <a:off x="3597" y="1813"/>
                <a:ext cx="548" cy="572"/>
                <a:chOff x="3597" y="1813"/>
                <a:chExt cx="548" cy="572"/>
              </a:xfrm>
            </p:grpSpPr>
            <p:sp>
              <p:nvSpPr>
                <p:cNvPr id="155419" name="Freeform 1253"/>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420" name="Freeform 1254"/>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421" name="Freeform 1255"/>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422" name="Freeform 1256"/>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423" name="Freeform 1257"/>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5424" name="Freeform 1258"/>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425" name="Freeform 1259"/>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nvGrpSpPr>
          <p:cNvPr id="154962" name="Group 1260"/>
          <p:cNvGrpSpPr>
            <a:grpSpLocks/>
          </p:cNvGrpSpPr>
          <p:nvPr/>
        </p:nvGrpSpPr>
        <p:grpSpPr bwMode="auto">
          <a:xfrm>
            <a:off x="2057400" y="3238500"/>
            <a:ext cx="379413" cy="379413"/>
            <a:chOff x="3456" y="1680"/>
            <a:chExt cx="879" cy="880"/>
          </a:xfrm>
        </p:grpSpPr>
        <p:grpSp>
          <p:nvGrpSpPr>
            <p:cNvPr id="154963" name="Group 1261"/>
            <p:cNvGrpSpPr>
              <a:grpSpLocks/>
            </p:cNvGrpSpPr>
            <p:nvPr/>
          </p:nvGrpSpPr>
          <p:grpSpPr bwMode="auto">
            <a:xfrm>
              <a:off x="3456" y="1680"/>
              <a:ext cx="879" cy="880"/>
              <a:chOff x="3456" y="1680"/>
              <a:chExt cx="879" cy="880"/>
            </a:xfrm>
          </p:grpSpPr>
          <p:sp>
            <p:nvSpPr>
              <p:cNvPr id="155332" name="Oval 1262"/>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5333" name="AutoShape 1263"/>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4964" name="Group 1264"/>
              <p:cNvGrpSpPr>
                <a:grpSpLocks/>
              </p:cNvGrpSpPr>
              <p:nvPr/>
            </p:nvGrpSpPr>
            <p:grpSpPr bwMode="auto">
              <a:xfrm rot="988541">
                <a:off x="3956" y="1686"/>
                <a:ext cx="30" cy="106"/>
                <a:chOff x="1104" y="624"/>
                <a:chExt cx="96" cy="336"/>
              </a:xfrm>
            </p:grpSpPr>
            <p:sp>
              <p:nvSpPr>
                <p:cNvPr id="155413" name="Line 126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14" name="AutoShape 126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965" name="Group 1267"/>
              <p:cNvGrpSpPr>
                <a:grpSpLocks/>
              </p:cNvGrpSpPr>
              <p:nvPr/>
            </p:nvGrpSpPr>
            <p:grpSpPr bwMode="auto">
              <a:xfrm>
                <a:off x="3860" y="1680"/>
                <a:ext cx="45" cy="106"/>
                <a:chOff x="624" y="624"/>
                <a:chExt cx="144" cy="336"/>
              </a:xfrm>
            </p:grpSpPr>
            <p:sp>
              <p:nvSpPr>
                <p:cNvPr id="155411" name="Line 126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12" name="AutoShape 126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66" name="Group 1270"/>
              <p:cNvGrpSpPr>
                <a:grpSpLocks/>
              </p:cNvGrpSpPr>
              <p:nvPr/>
            </p:nvGrpSpPr>
            <p:grpSpPr bwMode="auto">
              <a:xfrm rot="1694367">
                <a:off x="4010" y="1701"/>
                <a:ext cx="46" cy="106"/>
                <a:chOff x="624" y="624"/>
                <a:chExt cx="144" cy="336"/>
              </a:xfrm>
            </p:grpSpPr>
            <p:sp>
              <p:nvSpPr>
                <p:cNvPr id="155409" name="Line 127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10" name="AutoShape 127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67" name="Group 1273"/>
              <p:cNvGrpSpPr>
                <a:grpSpLocks/>
              </p:cNvGrpSpPr>
              <p:nvPr/>
            </p:nvGrpSpPr>
            <p:grpSpPr bwMode="auto">
              <a:xfrm rot="2317896">
                <a:off x="4093" y="1742"/>
                <a:ext cx="30" cy="107"/>
                <a:chOff x="1104" y="624"/>
                <a:chExt cx="96" cy="336"/>
              </a:xfrm>
            </p:grpSpPr>
            <p:sp>
              <p:nvSpPr>
                <p:cNvPr id="155407" name="Line 127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08" name="AutoShape 127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968" name="Group 1276"/>
              <p:cNvGrpSpPr>
                <a:grpSpLocks/>
              </p:cNvGrpSpPr>
              <p:nvPr/>
            </p:nvGrpSpPr>
            <p:grpSpPr bwMode="auto">
              <a:xfrm rot="2735006">
                <a:off x="4150" y="1788"/>
                <a:ext cx="46" cy="106"/>
                <a:chOff x="624" y="624"/>
                <a:chExt cx="144" cy="336"/>
              </a:xfrm>
            </p:grpSpPr>
            <p:sp>
              <p:nvSpPr>
                <p:cNvPr id="155405" name="Line 127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06" name="AutoShape 127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69" name="Group 1279"/>
              <p:cNvGrpSpPr>
                <a:grpSpLocks/>
              </p:cNvGrpSpPr>
              <p:nvPr/>
            </p:nvGrpSpPr>
            <p:grpSpPr bwMode="auto">
              <a:xfrm rot="3399677">
                <a:off x="4222" y="1871"/>
                <a:ext cx="30" cy="107"/>
                <a:chOff x="1104" y="624"/>
                <a:chExt cx="96" cy="336"/>
              </a:xfrm>
            </p:grpSpPr>
            <p:sp>
              <p:nvSpPr>
                <p:cNvPr id="155403" name="Line 128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04" name="AutoShape 128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970" name="Group 1282"/>
              <p:cNvGrpSpPr>
                <a:grpSpLocks/>
              </p:cNvGrpSpPr>
              <p:nvPr/>
            </p:nvGrpSpPr>
            <p:grpSpPr bwMode="auto">
              <a:xfrm rot="-847392">
                <a:off x="3805" y="1689"/>
                <a:ext cx="30" cy="106"/>
                <a:chOff x="1104" y="624"/>
                <a:chExt cx="96" cy="336"/>
              </a:xfrm>
            </p:grpSpPr>
            <p:sp>
              <p:nvSpPr>
                <p:cNvPr id="155401" name="Line 128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402" name="AutoShape 128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971" name="Group 1285"/>
              <p:cNvGrpSpPr>
                <a:grpSpLocks/>
              </p:cNvGrpSpPr>
              <p:nvPr/>
            </p:nvGrpSpPr>
            <p:grpSpPr bwMode="auto">
              <a:xfrm rot="-1308084">
                <a:off x="3709" y="1714"/>
                <a:ext cx="46" cy="106"/>
                <a:chOff x="624" y="624"/>
                <a:chExt cx="144" cy="336"/>
              </a:xfrm>
            </p:grpSpPr>
            <p:sp>
              <p:nvSpPr>
                <p:cNvPr id="155399" name="Line 128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400" name="AutoShape 128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72" name="Group 1288"/>
              <p:cNvGrpSpPr>
                <a:grpSpLocks/>
              </p:cNvGrpSpPr>
              <p:nvPr/>
            </p:nvGrpSpPr>
            <p:grpSpPr bwMode="auto">
              <a:xfrm rot="4102505">
                <a:off x="4244" y="1954"/>
                <a:ext cx="46" cy="107"/>
                <a:chOff x="624" y="624"/>
                <a:chExt cx="144" cy="336"/>
              </a:xfrm>
            </p:grpSpPr>
            <p:sp>
              <p:nvSpPr>
                <p:cNvPr id="155397" name="Line 128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98" name="AutoShape 129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73" name="Group 1291"/>
              <p:cNvGrpSpPr>
                <a:grpSpLocks/>
              </p:cNvGrpSpPr>
              <p:nvPr/>
            </p:nvGrpSpPr>
            <p:grpSpPr bwMode="auto">
              <a:xfrm rot="5059798">
                <a:off x="4267" y="2068"/>
                <a:ext cx="30" cy="106"/>
                <a:chOff x="1104" y="624"/>
                <a:chExt cx="96" cy="336"/>
              </a:xfrm>
            </p:grpSpPr>
            <p:sp>
              <p:nvSpPr>
                <p:cNvPr id="155395" name="Line 129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96" name="AutoShape 129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974" name="Group 1294"/>
              <p:cNvGrpSpPr>
                <a:grpSpLocks/>
              </p:cNvGrpSpPr>
              <p:nvPr/>
            </p:nvGrpSpPr>
            <p:grpSpPr bwMode="auto">
              <a:xfrm rot="-1798719">
                <a:off x="3653" y="1750"/>
                <a:ext cx="30" cy="105"/>
                <a:chOff x="1104" y="624"/>
                <a:chExt cx="96" cy="336"/>
              </a:xfrm>
            </p:grpSpPr>
            <p:sp>
              <p:nvSpPr>
                <p:cNvPr id="155393" name="Line 129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94" name="AutoShape 129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975" name="Group 1297"/>
              <p:cNvGrpSpPr>
                <a:grpSpLocks/>
              </p:cNvGrpSpPr>
              <p:nvPr/>
            </p:nvGrpSpPr>
            <p:grpSpPr bwMode="auto">
              <a:xfrm rot="-2598918">
                <a:off x="3582" y="1806"/>
                <a:ext cx="46" cy="106"/>
                <a:chOff x="624" y="624"/>
                <a:chExt cx="144" cy="336"/>
              </a:xfrm>
            </p:grpSpPr>
            <p:sp>
              <p:nvSpPr>
                <p:cNvPr id="155391" name="Line 129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92" name="AutoShape 129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76" name="Group 1300"/>
              <p:cNvGrpSpPr>
                <a:grpSpLocks/>
              </p:cNvGrpSpPr>
              <p:nvPr/>
            </p:nvGrpSpPr>
            <p:grpSpPr bwMode="auto">
              <a:xfrm rot="6008527">
                <a:off x="4254" y="2137"/>
                <a:ext cx="45" cy="106"/>
                <a:chOff x="624" y="624"/>
                <a:chExt cx="144" cy="336"/>
              </a:xfrm>
            </p:grpSpPr>
            <p:sp>
              <p:nvSpPr>
                <p:cNvPr id="155389" name="Line 130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90" name="AutoShape 130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77" name="Group 1303"/>
              <p:cNvGrpSpPr>
                <a:grpSpLocks/>
              </p:cNvGrpSpPr>
              <p:nvPr/>
            </p:nvGrpSpPr>
            <p:grpSpPr bwMode="auto">
              <a:xfrm rot="7337137">
                <a:off x="4225" y="2244"/>
                <a:ext cx="31" cy="106"/>
                <a:chOff x="1104" y="624"/>
                <a:chExt cx="96" cy="336"/>
              </a:xfrm>
            </p:grpSpPr>
            <p:sp>
              <p:nvSpPr>
                <p:cNvPr id="155387" name="Line 130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88" name="AutoShape 1305"/>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4978" name="Group 1306"/>
              <p:cNvGrpSpPr>
                <a:grpSpLocks/>
              </p:cNvGrpSpPr>
              <p:nvPr/>
            </p:nvGrpSpPr>
            <p:grpSpPr bwMode="auto">
              <a:xfrm rot="-3157065">
                <a:off x="3547" y="1864"/>
                <a:ext cx="30" cy="106"/>
                <a:chOff x="1104" y="624"/>
                <a:chExt cx="96" cy="336"/>
              </a:xfrm>
            </p:grpSpPr>
            <p:sp>
              <p:nvSpPr>
                <p:cNvPr id="155385" name="Line 130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86" name="AutoShape 130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979" name="Group 1309"/>
              <p:cNvGrpSpPr>
                <a:grpSpLocks/>
              </p:cNvGrpSpPr>
              <p:nvPr/>
            </p:nvGrpSpPr>
            <p:grpSpPr bwMode="auto">
              <a:xfrm rot="-4328264">
                <a:off x="3494" y="1969"/>
                <a:ext cx="45" cy="106"/>
                <a:chOff x="624" y="624"/>
                <a:chExt cx="144" cy="336"/>
              </a:xfrm>
            </p:grpSpPr>
            <p:sp>
              <p:nvSpPr>
                <p:cNvPr id="155383" name="Line 131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84" name="AutoShape 131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80" name="Group 1312"/>
              <p:cNvGrpSpPr>
                <a:grpSpLocks/>
              </p:cNvGrpSpPr>
              <p:nvPr/>
            </p:nvGrpSpPr>
            <p:grpSpPr bwMode="auto">
              <a:xfrm rot="7963542">
                <a:off x="4123" y="2355"/>
                <a:ext cx="46" cy="105"/>
                <a:chOff x="624" y="624"/>
                <a:chExt cx="144" cy="336"/>
              </a:xfrm>
            </p:grpSpPr>
            <p:sp>
              <p:nvSpPr>
                <p:cNvPr id="155381" name="Line 131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82" name="AutoShape 131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81" name="Group 1315"/>
              <p:cNvGrpSpPr>
                <a:grpSpLocks/>
              </p:cNvGrpSpPr>
              <p:nvPr/>
            </p:nvGrpSpPr>
            <p:grpSpPr bwMode="auto">
              <a:xfrm rot="9196393">
                <a:off x="4062" y="2411"/>
                <a:ext cx="31" cy="106"/>
                <a:chOff x="1104" y="624"/>
                <a:chExt cx="96" cy="336"/>
              </a:xfrm>
            </p:grpSpPr>
            <p:sp>
              <p:nvSpPr>
                <p:cNvPr id="155379" name="Line 131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80" name="AutoShape 131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982" name="Group 1318"/>
              <p:cNvGrpSpPr>
                <a:grpSpLocks/>
              </p:cNvGrpSpPr>
              <p:nvPr/>
            </p:nvGrpSpPr>
            <p:grpSpPr bwMode="auto">
              <a:xfrm rot="-5791417">
                <a:off x="3494" y="2084"/>
                <a:ext cx="30" cy="106"/>
                <a:chOff x="1104" y="624"/>
                <a:chExt cx="96" cy="336"/>
              </a:xfrm>
            </p:grpSpPr>
            <p:sp>
              <p:nvSpPr>
                <p:cNvPr id="155377" name="Line 131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78" name="AutoShape 132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4983" name="Group 1321"/>
              <p:cNvGrpSpPr>
                <a:grpSpLocks/>
              </p:cNvGrpSpPr>
              <p:nvPr/>
            </p:nvGrpSpPr>
            <p:grpSpPr bwMode="auto">
              <a:xfrm rot="-6321801">
                <a:off x="3517" y="2197"/>
                <a:ext cx="45" cy="107"/>
                <a:chOff x="624" y="624"/>
                <a:chExt cx="144" cy="336"/>
              </a:xfrm>
            </p:grpSpPr>
            <p:sp>
              <p:nvSpPr>
                <p:cNvPr id="155375" name="Line 132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76" name="AutoShape 132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4984" name="Group 1324"/>
              <p:cNvGrpSpPr>
                <a:grpSpLocks/>
              </p:cNvGrpSpPr>
              <p:nvPr/>
            </p:nvGrpSpPr>
            <p:grpSpPr bwMode="auto">
              <a:xfrm rot="7902209">
                <a:off x="4183" y="2301"/>
                <a:ext cx="45" cy="106"/>
                <a:chOff x="624" y="624"/>
                <a:chExt cx="144" cy="336"/>
              </a:xfrm>
            </p:grpSpPr>
            <p:sp>
              <p:nvSpPr>
                <p:cNvPr id="155373" name="Line 132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74" name="AutoShape 132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39" name="Group 1327"/>
              <p:cNvGrpSpPr>
                <a:grpSpLocks/>
              </p:cNvGrpSpPr>
              <p:nvPr/>
            </p:nvGrpSpPr>
            <p:grpSpPr bwMode="auto">
              <a:xfrm rot="10039961">
                <a:off x="3992" y="2440"/>
                <a:ext cx="46" cy="105"/>
                <a:chOff x="624" y="624"/>
                <a:chExt cx="144" cy="336"/>
              </a:xfrm>
            </p:grpSpPr>
            <p:sp>
              <p:nvSpPr>
                <p:cNvPr id="155371" name="Line 132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72" name="AutoShape 132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40" name="Group 1330"/>
              <p:cNvGrpSpPr>
                <a:grpSpLocks/>
              </p:cNvGrpSpPr>
              <p:nvPr/>
            </p:nvGrpSpPr>
            <p:grpSpPr bwMode="auto">
              <a:xfrm rot="10544209">
                <a:off x="3917" y="2454"/>
                <a:ext cx="30" cy="106"/>
                <a:chOff x="1104" y="624"/>
                <a:chExt cx="96" cy="336"/>
              </a:xfrm>
            </p:grpSpPr>
            <p:sp>
              <p:nvSpPr>
                <p:cNvPr id="155369" name="Line 133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70" name="AutoShape 133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042" name="Group 1333"/>
              <p:cNvGrpSpPr>
                <a:grpSpLocks/>
              </p:cNvGrpSpPr>
              <p:nvPr/>
            </p:nvGrpSpPr>
            <p:grpSpPr bwMode="auto">
              <a:xfrm rot="-7701873">
                <a:off x="3577" y="2303"/>
                <a:ext cx="30" cy="106"/>
                <a:chOff x="1104" y="624"/>
                <a:chExt cx="96" cy="336"/>
              </a:xfrm>
            </p:grpSpPr>
            <p:sp>
              <p:nvSpPr>
                <p:cNvPr id="155367" name="Line 133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68" name="AutoShape 133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052" name="Group 1336"/>
              <p:cNvGrpSpPr>
                <a:grpSpLocks/>
              </p:cNvGrpSpPr>
              <p:nvPr/>
            </p:nvGrpSpPr>
            <p:grpSpPr bwMode="auto">
              <a:xfrm rot="-8936243">
                <a:off x="3633" y="2371"/>
                <a:ext cx="45" cy="106"/>
                <a:chOff x="624" y="624"/>
                <a:chExt cx="144" cy="336"/>
              </a:xfrm>
            </p:grpSpPr>
            <p:sp>
              <p:nvSpPr>
                <p:cNvPr id="155365" name="Line 133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66" name="AutoShape 133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53" name="Group 1339"/>
              <p:cNvGrpSpPr>
                <a:grpSpLocks/>
              </p:cNvGrpSpPr>
              <p:nvPr/>
            </p:nvGrpSpPr>
            <p:grpSpPr bwMode="auto">
              <a:xfrm rot="-10442572">
                <a:off x="3822" y="2453"/>
                <a:ext cx="45" cy="106"/>
                <a:chOff x="624" y="624"/>
                <a:chExt cx="144" cy="336"/>
              </a:xfrm>
            </p:grpSpPr>
            <p:sp>
              <p:nvSpPr>
                <p:cNvPr id="155363" name="Line 134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64" name="AutoShape 134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54" name="Group 1342"/>
              <p:cNvGrpSpPr>
                <a:grpSpLocks/>
              </p:cNvGrpSpPr>
              <p:nvPr/>
            </p:nvGrpSpPr>
            <p:grpSpPr bwMode="auto">
              <a:xfrm rot="-9486875">
                <a:off x="3729" y="2425"/>
                <a:ext cx="30" cy="106"/>
                <a:chOff x="1104" y="624"/>
                <a:chExt cx="96" cy="336"/>
              </a:xfrm>
            </p:grpSpPr>
            <p:sp>
              <p:nvSpPr>
                <p:cNvPr id="155361" name="Line 134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62" name="AutoShape 134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5055" name="Group 1345"/>
            <p:cNvGrpSpPr>
              <a:grpSpLocks/>
            </p:cNvGrpSpPr>
            <p:nvPr/>
          </p:nvGrpSpPr>
          <p:grpSpPr bwMode="auto">
            <a:xfrm>
              <a:off x="3597" y="1813"/>
              <a:ext cx="548" cy="572"/>
              <a:chOff x="3597" y="1813"/>
              <a:chExt cx="548" cy="572"/>
            </a:xfrm>
          </p:grpSpPr>
          <p:sp>
            <p:nvSpPr>
              <p:cNvPr id="155323" name="Freeform 1346"/>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5056" name="Group 1347"/>
              <p:cNvGrpSpPr>
                <a:grpSpLocks/>
              </p:cNvGrpSpPr>
              <p:nvPr/>
            </p:nvGrpSpPr>
            <p:grpSpPr bwMode="auto">
              <a:xfrm>
                <a:off x="3597" y="1813"/>
                <a:ext cx="548" cy="572"/>
                <a:chOff x="3597" y="1813"/>
                <a:chExt cx="548" cy="572"/>
              </a:xfrm>
            </p:grpSpPr>
            <p:sp>
              <p:nvSpPr>
                <p:cNvPr id="155325" name="Freeform 1348"/>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326" name="Freeform 1349"/>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327" name="Freeform 1350"/>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328" name="Freeform 1351"/>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329" name="Freeform 1352"/>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5330" name="Freeform 1353"/>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331" name="Freeform 1354"/>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nvGrpSpPr>
          <p:cNvPr id="155057" name="Group 1355"/>
          <p:cNvGrpSpPr>
            <a:grpSpLocks/>
          </p:cNvGrpSpPr>
          <p:nvPr/>
        </p:nvGrpSpPr>
        <p:grpSpPr bwMode="auto">
          <a:xfrm>
            <a:off x="5562600" y="3049588"/>
            <a:ext cx="379413" cy="379412"/>
            <a:chOff x="3456" y="1680"/>
            <a:chExt cx="879" cy="880"/>
          </a:xfrm>
        </p:grpSpPr>
        <p:grpSp>
          <p:nvGrpSpPr>
            <p:cNvPr id="155058" name="Group 1356"/>
            <p:cNvGrpSpPr>
              <a:grpSpLocks/>
            </p:cNvGrpSpPr>
            <p:nvPr/>
          </p:nvGrpSpPr>
          <p:grpSpPr bwMode="auto">
            <a:xfrm>
              <a:off x="3456" y="1680"/>
              <a:ext cx="879" cy="880"/>
              <a:chOff x="3456" y="1680"/>
              <a:chExt cx="879" cy="880"/>
            </a:xfrm>
          </p:grpSpPr>
          <p:sp>
            <p:nvSpPr>
              <p:cNvPr id="155238" name="Oval 1357"/>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5239" name="AutoShape 1358"/>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5059" name="Group 1359"/>
              <p:cNvGrpSpPr>
                <a:grpSpLocks/>
              </p:cNvGrpSpPr>
              <p:nvPr/>
            </p:nvGrpSpPr>
            <p:grpSpPr bwMode="auto">
              <a:xfrm rot="988541">
                <a:off x="3956" y="1686"/>
                <a:ext cx="30" cy="106"/>
                <a:chOff x="1104" y="624"/>
                <a:chExt cx="96" cy="336"/>
              </a:xfrm>
            </p:grpSpPr>
            <p:sp>
              <p:nvSpPr>
                <p:cNvPr id="155319" name="Line 136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20" name="AutoShape 136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060" name="Group 1362"/>
              <p:cNvGrpSpPr>
                <a:grpSpLocks/>
              </p:cNvGrpSpPr>
              <p:nvPr/>
            </p:nvGrpSpPr>
            <p:grpSpPr bwMode="auto">
              <a:xfrm>
                <a:off x="3860" y="1680"/>
                <a:ext cx="45" cy="106"/>
                <a:chOff x="624" y="624"/>
                <a:chExt cx="144" cy="336"/>
              </a:xfrm>
            </p:grpSpPr>
            <p:sp>
              <p:nvSpPr>
                <p:cNvPr id="155317" name="Line 136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18" name="AutoShape 136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61" name="Group 1365"/>
              <p:cNvGrpSpPr>
                <a:grpSpLocks/>
              </p:cNvGrpSpPr>
              <p:nvPr/>
            </p:nvGrpSpPr>
            <p:grpSpPr bwMode="auto">
              <a:xfrm rot="1694367">
                <a:off x="4010" y="1701"/>
                <a:ext cx="46" cy="106"/>
                <a:chOff x="624" y="624"/>
                <a:chExt cx="144" cy="336"/>
              </a:xfrm>
            </p:grpSpPr>
            <p:sp>
              <p:nvSpPr>
                <p:cNvPr id="155315" name="Line 136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16" name="AutoShape 136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62" name="Group 1368"/>
              <p:cNvGrpSpPr>
                <a:grpSpLocks/>
              </p:cNvGrpSpPr>
              <p:nvPr/>
            </p:nvGrpSpPr>
            <p:grpSpPr bwMode="auto">
              <a:xfrm rot="2317896">
                <a:off x="4093" y="1742"/>
                <a:ext cx="30" cy="107"/>
                <a:chOff x="1104" y="624"/>
                <a:chExt cx="96" cy="336"/>
              </a:xfrm>
            </p:grpSpPr>
            <p:sp>
              <p:nvSpPr>
                <p:cNvPr id="155313" name="Line 136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14" name="AutoShape 137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063" name="Group 1371"/>
              <p:cNvGrpSpPr>
                <a:grpSpLocks/>
              </p:cNvGrpSpPr>
              <p:nvPr/>
            </p:nvGrpSpPr>
            <p:grpSpPr bwMode="auto">
              <a:xfrm rot="2735006">
                <a:off x="4150" y="1788"/>
                <a:ext cx="46" cy="106"/>
                <a:chOff x="624" y="624"/>
                <a:chExt cx="144" cy="336"/>
              </a:xfrm>
            </p:grpSpPr>
            <p:sp>
              <p:nvSpPr>
                <p:cNvPr id="155311" name="Line 137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12" name="AutoShape 137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64" name="Group 1374"/>
              <p:cNvGrpSpPr>
                <a:grpSpLocks/>
              </p:cNvGrpSpPr>
              <p:nvPr/>
            </p:nvGrpSpPr>
            <p:grpSpPr bwMode="auto">
              <a:xfrm rot="3399677">
                <a:off x="4222" y="1871"/>
                <a:ext cx="30" cy="107"/>
                <a:chOff x="1104" y="624"/>
                <a:chExt cx="96" cy="336"/>
              </a:xfrm>
            </p:grpSpPr>
            <p:sp>
              <p:nvSpPr>
                <p:cNvPr id="155309" name="Line 137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10" name="AutoShape 137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065" name="Group 1377"/>
              <p:cNvGrpSpPr>
                <a:grpSpLocks/>
              </p:cNvGrpSpPr>
              <p:nvPr/>
            </p:nvGrpSpPr>
            <p:grpSpPr bwMode="auto">
              <a:xfrm rot="-847392">
                <a:off x="3805" y="1689"/>
                <a:ext cx="30" cy="106"/>
                <a:chOff x="1104" y="624"/>
                <a:chExt cx="96" cy="336"/>
              </a:xfrm>
            </p:grpSpPr>
            <p:sp>
              <p:nvSpPr>
                <p:cNvPr id="155307" name="Line 137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08" name="AutoShape 137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066" name="Group 1380"/>
              <p:cNvGrpSpPr>
                <a:grpSpLocks/>
              </p:cNvGrpSpPr>
              <p:nvPr/>
            </p:nvGrpSpPr>
            <p:grpSpPr bwMode="auto">
              <a:xfrm rot="-1308084">
                <a:off x="3709" y="1714"/>
                <a:ext cx="46" cy="106"/>
                <a:chOff x="624" y="624"/>
                <a:chExt cx="144" cy="336"/>
              </a:xfrm>
            </p:grpSpPr>
            <p:sp>
              <p:nvSpPr>
                <p:cNvPr id="155305" name="Line 138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06" name="AutoShape 138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67" name="Group 1383"/>
              <p:cNvGrpSpPr>
                <a:grpSpLocks/>
              </p:cNvGrpSpPr>
              <p:nvPr/>
            </p:nvGrpSpPr>
            <p:grpSpPr bwMode="auto">
              <a:xfrm rot="4102505">
                <a:off x="4244" y="1954"/>
                <a:ext cx="46" cy="107"/>
                <a:chOff x="624" y="624"/>
                <a:chExt cx="144" cy="336"/>
              </a:xfrm>
            </p:grpSpPr>
            <p:sp>
              <p:nvSpPr>
                <p:cNvPr id="155303" name="Line 138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304" name="AutoShape 138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68" name="Group 1386"/>
              <p:cNvGrpSpPr>
                <a:grpSpLocks/>
              </p:cNvGrpSpPr>
              <p:nvPr/>
            </p:nvGrpSpPr>
            <p:grpSpPr bwMode="auto">
              <a:xfrm rot="5059798">
                <a:off x="4267" y="2068"/>
                <a:ext cx="30" cy="106"/>
                <a:chOff x="1104" y="624"/>
                <a:chExt cx="96" cy="336"/>
              </a:xfrm>
            </p:grpSpPr>
            <p:sp>
              <p:nvSpPr>
                <p:cNvPr id="155301" name="Line 138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02" name="AutoShape 138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069" name="Group 1389"/>
              <p:cNvGrpSpPr>
                <a:grpSpLocks/>
              </p:cNvGrpSpPr>
              <p:nvPr/>
            </p:nvGrpSpPr>
            <p:grpSpPr bwMode="auto">
              <a:xfrm rot="-1798719">
                <a:off x="3653" y="1750"/>
                <a:ext cx="30" cy="105"/>
                <a:chOff x="1104" y="624"/>
                <a:chExt cx="96" cy="336"/>
              </a:xfrm>
            </p:grpSpPr>
            <p:sp>
              <p:nvSpPr>
                <p:cNvPr id="155299" name="Line 139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300" name="AutoShape 139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070" name="Group 1392"/>
              <p:cNvGrpSpPr>
                <a:grpSpLocks/>
              </p:cNvGrpSpPr>
              <p:nvPr/>
            </p:nvGrpSpPr>
            <p:grpSpPr bwMode="auto">
              <a:xfrm rot="-2598918">
                <a:off x="3582" y="1806"/>
                <a:ext cx="46" cy="106"/>
                <a:chOff x="624" y="624"/>
                <a:chExt cx="144" cy="336"/>
              </a:xfrm>
            </p:grpSpPr>
            <p:sp>
              <p:nvSpPr>
                <p:cNvPr id="155297" name="Line 139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98" name="AutoShape 139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71" name="Group 1395"/>
              <p:cNvGrpSpPr>
                <a:grpSpLocks/>
              </p:cNvGrpSpPr>
              <p:nvPr/>
            </p:nvGrpSpPr>
            <p:grpSpPr bwMode="auto">
              <a:xfrm rot="6008527">
                <a:off x="4254" y="2137"/>
                <a:ext cx="45" cy="106"/>
                <a:chOff x="624" y="624"/>
                <a:chExt cx="144" cy="336"/>
              </a:xfrm>
            </p:grpSpPr>
            <p:sp>
              <p:nvSpPr>
                <p:cNvPr id="155295" name="Line 139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96" name="AutoShape 139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72" name="Group 1398"/>
              <p:cNvGrpSpPr>
                <a:grpSpLocks/>
              </p:cNvGrpSpPr>
              <p:nvPr/>
            </p:nvGrpSpPr>
            <p:grpSpPr bwMode="auto">
              <a:xfrm rot="7337137">
                <a:off x="4225" y="2244"/>
                <a:ext cx="31" cy="106"/>
                <a:chOff x="1104" y="624"/>
                <a:chExt cx="96" cy="336"/>
              </a:xfrm>
            </p:grpSpPr>
            <p:sp>
              <p:nvSpPr>
                <p:cNvPr id="155293" name="Line 139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94" name="AutoShape 1400"/>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5073" name="Group 1401"/>
              <p:cNvGrpSpPr>
                <a:grpSpLocks/>
              </p:cNvGrpSpPr>
              <p:nvPr/>
            </p:nvGrpSpPr>
            <p:grpSpPr bwMode="auto">
              <a:xfrm rot="-3157065">
                <a:off x="3547" y="1864"/>
                <a:ext cx="30" cy="106"/>
                <a:chOff x="1104" y="624"/>
                <a:chExt cx="96" cy="336"/>
              </a:xfrm>
            </p:grpSpPr>
            <p:sp>
              <p:nvSpPr>
                <p:cNvPr id="155291" name="Line 140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92" name="AutoShape 140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074" name="Group 1404"/>
              <p:cNvGrpSpPr>
                <a:grpSpLocks/>
              </p:cNvGrpSpPr>
              <p:nvPr/>
            </p:nvGrpSpPr>
            <p:grpSpPr bwMode="auto">
              <a:xfrm rot="-4328264">
                <a:off x="3494" y="1969"/>
                <a:ext cx="45" cy="106"/>
                <a:chOff x="624" y="624"/>
                <a:chExt cx="144" cy="336"/>
              </a:xfrm>
            </p:grpSpPr>
            <p:sp>
              <p:nvSpPr>
                <p:cNvPr id="155289" name="Line 140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90" name="AutoShape 140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75" name="Group 1407"/>
              <p:cNvGrpSpPr>
                <a:grpSpLocks/>
              </p:cNvGrpSpPr>
              <p:nvPr/>
            </p:nvGrpSpPr>
            <p:grpSpPr bwMode="auto">
              <a:xfrm rot="7963542">
                <a:off x="4123" y="2355"/>
                <a:ext cx="46" cy="105"/>
                <a:chOff x="624" y="624"/>
                <a:chExt cx="144" cy="336"/>
              </a:xfrm>
            </p:grpSpPr>
            <p:sp>
              <p:nvSpPr>
                <p:cNvPr id="155287" name="Line 140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88" name="AutoShape 140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076" name="Group 1410"/>
              <p:cNvGrpSpPr>
                <a:grpSpLocks/>
              </p:cNvGrpSpPr>
              <p:nvPr/>
            </p:nvGrpSpPr>
            <p:grpSpPr bwMode="auto">
              <a:xfrm rot="9196393">
                <a:off x="4062" y="2411"/>
                <a:ext cx="31" cy="106"/>
                <a:chOff x="1104" y="624"/>
                <a:chExt cx="96" cy="336"/>
              </a:xfrm>
            </p:grpSpPr>
            <p:sp>
              <p:nvSpPr>
                <p:cNvPr id="155285" name="Line 141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86" name="AutoShape 141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077" name="Group 1413"/>
              <p:cNvGrpSpPr>
                <a:grpSpLocks/>
              </p:cNvGrpSpPr>
              <p:nvPr/>
            </p:nvGrpSpPr>
            <p:grpSpPr bwMode="auto">
              <a:xfrm rot="-5791417">
                <a:off x="3494" y="2084"/>
                <a:ext cx="30" cy="106"/>
                <a:chOff x="1104" y="624"/>
                <a:chExt cx="96" cy="336"/>
              </a:xfrm>
            </p:grpSpPr>
            <p:sp>
              <p:nvSpPr>
                <p:cNvPr id="155283" name="Line 141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84" name="AutoShape 141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078" name="Group 1416"/>
              <p:cNvGrpSpPr>
                <a:grpSpLocks/>
              </p:cNvGrpSpPr>
              <p:nvPr/>
            </p:nvGrpSpPr>
            <p:grpSpPr bwMode="auto">
              <a:xfrm rot="-6321801">
                <a:off x="3517" y="2197"/>
                <a:ext cx="45" cy="107"/>
                <a:chOff x="624" y="624"/>
                <a:chExt cx="144" cy="336"/>
              </a:xfrm>
            </p:grpSpPr>
            <p:sp>
              <p:nvSpPr>
                <p:cNvPr id="155281" name="Line 141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82" name="AutoShape 141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33" name="Group 1419"/>
              <p:cNvGrpSpPr>
                <a:grpSpLocks/>
              </p:cNvGrpSpPr>
              <p:nvPr/>
            </p:nvGrpSpPr>
            <p:grpSpPr bwMode="auto">
              <a:xfrm rot="7902209">
                <a:off x="4183" y="2301"/>
                <a:ext cx="45" cy="106"/>
                <a:chOff x="624" y="624"/>
                <a:chExt cx="144" cy="336"/>
              </a:xfrm>
            </p:grpSpPr>
            <p:sp>
              <p:nvSpPr>
                <p:cNvPr id="155279" name="Line 142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80" name="AutoShape 142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34" name="Group 1422"/>
              <p:cNvGrpSpPr>
                <a:grpSpLocks/>
              </p:cNvGrpSpPr>
              <p:nvPr/>
            </p:nvGrpSpPr>
            <p:grpSpPr bwMode="auto">
              <a:xfrm rot="10039961">
                <a:off x="3992" y="2440"/>
                <a:ext cx="46" cy="105"/>
                <a:chOff x="624" y="624"/>
                <a:chExt cx="144" cy="336"/>
              </a:xfrm>
            </p:grpSpPr>
            <p:sp>
              <p:nvSpPr>
                <p:cNvPr id="155277" name="Line 142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78" name="AutoShape 142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36" name="Group 1425"/>
              <p:cNvGrpSpPr>
                <a:grpSpLocks/>
              </p:cNvGrpSpPr>
              <p:nvPr/>
            </p:nvGrpSpPr>
            <p:grpSpPr bwMode="auto">
              <a:xfrm rot="10544209">
                <a:off x="3917" y="2454"/>
                <a:ext cx="30" cy="106"/>
                <a:chOff x="1104" y="624"/>
                <a:chExt cx="96" cy="336"/>
              </a:xfrm>
            </p:grpSpPr>
            <p:sp>
              <p:nvSpPr>
                <p:cNvPr id="155275" name="Line 142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76" name="AutoShape 142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146" name="Group 1428"/>
              <p:cNvGrpSpPr>
                <a:grpSpLocks/>
              </p:cNvGrpSpPr>
              <p:nvPr/>
            </p:nvGrpSpPr>
            <p:grpSpPr bwMode="auto">
              <a:xfrm rot="-7701873">
                <a:off x="3577" y="2303"/>
                <a:ext cx="30" cy="106"/>
                <a:chOff x="1104" y="624"/>
                <a:chExt cx="96" cy="336"/>
              </a:xfrm>
            </p:grpSpPr>
            <p:sp>
              <p:nvSpPr>
                <p:cNvPr id="155273" name="Line 142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74" name="AutoShape 143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147" name="Group 1431"/>
              <p:cNvGrpSpPr>
                <a:grpSpLocks/>
              </p:cNvGrpSpPr>
              <p:nvPr/>
            </p:nvGrpSpPr>
            <p:grpSpPr bwMode="auto">
              <a:xfrm rot="-8936243">
                <a:off x="3633" y="2371"/>
                <a:ext cx="45" cy="106"/>
                <a:chOff x="624" y="624"/>
                <a:chExt cx="144" cy="336"/>
              </a:xfrm>
            </p:grpSpPr>
            <p:sp>
              <p:nvSpPr>
                <p:cNvPr id="155271" name="Line 143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72" name="AutoShape 143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48" name="Group 1434"/>
              <p:cNvGrpSpPr>
                <a:grpSpLocks/>
              </p:cNvGrpSpPr>
              <p:nvPr/>
            </p:nvGrpSpPr>
            <p:grpSpPr bwMode="auto">
              <a:xfrm rot="-10442572">
                <a:off x="3822" y="2453"/>
                <a:ext cx="45" cy="106"/>
                <a:chOff x="624" y="624"/>
                <a:chExt cx="144" cy="336"/>
              </a:xfrm>
            </p:grpSpPr>
            <p:sp>
              <p:nvSpPr>
                <p:cNvPr id="155269" name="Line 143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70" name="AutoShape 143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49" name="Group 1437"/>
              <p:cNvGrpSpPr>
                <a:grpSpLocks/>
              </p:cNvGrpSpPr>
              <p:nvPr/>
            </p:nvGrpSpPr>
            <p:grpSpPr bwMode="auto">
              <a:xfrm rot="-9486875">
                <a:off x="3729" y="2425"/>
                <a:ext cx="30" cy="106"/>
                <a:chOff x="1104" y="624"/>
                <a:chExt cx="96" cy="336"/>
              </a:xfrm>
            </p:grpSpPr>
            <p:sp>
              <p:nvSpPr>
                <p:cNvPr id="155267" name="Line 143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68" name="AutoShape 143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5150" name="Group 1440"/>
            <p:cNvGrpSpPr>
              <a:grpSpLocks/>
            </p:cNvGrpSpPr>
            <p:nvPr/>
          </p:nvGrpSpPr>
          <p:grpSpPr bwMode="auto">
            <a:xfrm>
              <a:off x="3597" y="1813"/>
              <a:ext cx="548" cy="572"/>
              <a:chOff x="3597" y="1813"/>
              <a:chExt cx="548" cy="572"/>
            </a:xfrm>
          </p:grpSpPr>
          <p:sp>
            <p:nvSpPr>
              <p:cNvPr id="155229" name="Freeform 1441"/>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5151" name="Group 1442"/>
              <p:cNvGrpSpPr>
                <a:grpSpLocks/>
              </p:cNvGrpSpPr>
              <p:nvPr/>
            </p:nvGrpSpPr>
            <p:grpSpPr bwMode="auto">
              <a:xfrm>
                <a:off x="3597" y="1813"/>
                <a:ext cx="548" cy="572"/>
                <a:chOff x="3597" y="1813"/>
                <a:chExt cx="548" cy="572"/>
              </a:xfrm>
            </p:grpSpPr>
            <p:sp>
              <p:nvSpPr>
                <p:cNvPr id="155231" name="Freeform 1443"/>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232" name="Freeform 1444"/>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233" name="Freeform 1445"/>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234" name="Freeform 1446"/>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235" name="Freeform 1447"/>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5236" name="Freeform 1448"/>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237" name="Freeform 1449"/>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nvGrpSpPr>
          <p:cNvPr id="155152" name="Group 1450"/>
          <p:cNvGrpSpPr>
            <a:grpSpLocks/>
          </p:cNvGrpSpPr>
          <p:nvPr/>
        </p:nvGrpSpPr>
        <p:grpSpPr bwMode="auto">
          <a:xfrm>
            <a:off x="5715000" y="5029200"/>
            <a:ext cx="379413" cy="379413"/>
            <a:chOff x="3456" y="1680"/>
            <a:chExt cx="879" cy="880"/>
          </a:xfrm>
        </p:grpSpPr>
        <p:grpSp>
          <p:nvGrpSpPr>
            <p:cNvPr id="155153" name="Group 1451"/>
            <p:cNvGrpSpPr>
              <a:grpSpLocks/>
            </p:cNvGrpSpPr>
            <p:nvPr/>
          </p:nvGrpSpPr>
          <p:grpSpPr bwMode="auto">
            <a:xfrm>
              <a:off x="3456" y="1680"/>
              <a:ext cx="879" cy="880"/>
              <a:chOff x="3456" y="1680"/>
              <a:chExt cx="879" cy="880"/>
            </a:xfrm>
          </p:grpSpPr>
          <p:sp>
            <p:nvSpPr>
              <p:cNvPr id="155144" name="Oval 1452"/>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5145" name="AutoShape 1453"/>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5154" name="Group 1454"/>
              <p:cNvGrpSpPr>
                <a:grpSpLocks/>
              </p:cNvGrpSpPr>
              <p:nvPr/>
            </p:nvGrpSpPr>
            <p:grpSpPr bwMode="auto">
              <a:xfrm rot="988541">
                <a:off x="3956" y="1686"/>
                <a:ext cx="30" cy="106"/>
                <a:chOff x="1104" y="624"/>
                <a:chExt cx="96" cy="336"/>
              </a:xfrm>
            </p:grpSpPr>
            <p:sp>
              <p:nvSpPr>
                <p:cNvPr id="155225" name="Line 145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26" name="AutoShape 145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155" name="Group 1457"/>
              <p:cNvGrpSpPr>
                <a:grpSpLocks/>
              </p:cNvGrpSpPr>
              <p:nvPr/>
            </p:nvGrpSpPr>
            <p:grpSpPr bwMode="auto">
              <a:xfrm>
                <a:off x="3860" y="1680"/>
                <a:ext cx="45" cy="106"/>
                <a:chOff x="624" y="624"/>
                <a:chExt cx="144" cy="336"/>
              </a:xfrm>
            </p:grpSpPr>
            <p:sp>
              <p:nvSpPr>
                <p:cNvPr id="155223" name="Line 145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24" name="AutoShape 145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56" name="Group 1460"/>
              <p:cNvGrpSpPr>
                <a:grpSpLocks/>
              </p:cNvGrpSpPr>
              <p:nvPr/>
            </p:nvGrpSpPr>
            <p:grpSpPr bwMode="auto">
              <a:xfrm rot="1694367">
                <a:off x="4010" y="1701"/>
                <a:ext cx="46" cy="106"/>
                <a:chOff x="624" y="624"/>
                <a:chExt cx="144" cy="336"/>
              </a:xfrm>
            </p:grpSpPr>
            <p:sp>
              <p:nvSpPr>
                <p:cNvPr id="155221" name="Line 146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22" name="AutoShape 146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57" name="Group 1463"/>
              <p:cNvGrpSpPr>
                <a:grpSpLocks/>
              </p:cNvGrpSpPr>
              <p:nvPr/>
            </p:nvGrpSpPr>
            <p:grpSpPr bwMode="auto">
              <a:xfrm rot="2317896">
                <a:off x="4093" y="1742"/>
                <a:ext cx="30" cy="107"/>
                <a:chOff x="1104" y="624"/>
                <a:chExt cx="96" cy="336"/>
              </a:xfrm>
            </p:grpSpPr>
            <p:sp>
              <p:nvSpPr>
                <p:cNvPr id="155219" name="Line 146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20" name="AutoShape 146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158" name="Group 1466"/>
              <p:cNvGrpSpPr>
                <a:grpSpLocks/>
              </p:cNvGrpSpPr>
              <p:nvPr/>
            </p:nvGrpSpPr>
            <p:grpSpPr bwMode="auto">
              <a:xfrm rot="2735006">
                <a:off x="4150" y="1788"/>
                <a:ext cx="46" cy="106"/>
                <a:chOff x="624" y="624"/>
                <a:chExt cx="144" cy="336"/>
              </a:xfrm>
            </p:grpSpPr>
            <p:sp>
              <p:nvSpPr>
                <p:cNvPr id="155217" name="Line 146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18" name="AutoShape 146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59" name="Group 1469"/>
              <p:cNvGrpSpPr>
                <a:grpSpLocks/>
              </p:cNvGrpSpPr>
              <p:nvPr/>
            </p:nvGrpSpPr>
            <p:grpSpPr bwMode="auto">
              <a:xfrm rot="3399677">
                <a:off x="4222" y="1871"/>
                <a:ext cx="30" cy="107"/>
                <a:chOff x="1104" y="624"/>
                <a:chExt cx="96" cy="336"/>
              </a:xfrm>
            </p:grpSpPr>
            <p:sp>
              <p:nvSpPr>
                <p:cNvPr id="155215" name="Line 147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16" name="AutoShape 147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160" name="Group 1472"/>
              <p:cNvGrpSpPr>
                <a:grpSpLocks/>
              </p:cNvGrpSpPr>
              <p:nvPr/>
            </p:nvGrpSpPr>
            <p:grpSpPr bwMode="auto">
              <a:xfrm rot="-847392">
                <a:off x="3805" y="1689"/>
                <a:ext cx="30" cy="106"/>
                <a:chOff x="1104" y="624"/>
                <a:chExt cx="96" cy="336"/>
              </a:xfrm>
            </p:grpSpPr>
            <p:sp>
              <p:nvSpPr>
                <p:cNvPr id="155213" name="Line 147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14" name="AutoShape 147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161" name="Group 1475"/>
              <p:cNvGrpSpPr>
                <a:grpSpLocks/>
              </p:cNvGrpSpPr>
              <p:nvPr/>
            </p:nvGrpSpPr>
            <p:grpSpPr bwMode="auto">
              <a:xfrm rot="-1308084">
                <a:off x="3709" y="1714"/>
                <a:ext cx="46" cy="106"/>
                <a:chOff x="624" y="624"/>
                <a:chExt cx="144" cy="336"/>
              </a:xfrm>
            </p:grpSpPr>
            <p:sp>
              <p:nvSpPr>
                <p:cNvPr id="155211" name="Line 147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12" name="AutoShape 147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62" name="Group 1478"/>
              <p:cNvGrpSpPr>
                <a:grpSpLocks/>
              </p:cNvGrpSpPr>
              <p:nvPr/>
            </p:nvGrpSpPr>
            <p:grpSpPr bwMode="auto">
              <a:xfrm rot="4102505">
                <a:off x="4244" y="1954"/>
                <a:ext cx="46" cy="107"/>
                <a:chOff x="624" y="624"/>
                <a:chExt cx="144" cy="336"/>
              </a:xfrm>
            </p:grpSpPr>
            <p:sp>
              <p:nvSpPr>
                <p:cNvPr id="155209" name="Line 147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10" name="AutoShape 148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63" name="Group 1481"/>
              <p:cNvGrpSpPr>
                <a:grpSpLocks/>
              </p:cNvGrpSpPr>
              <p:nvPr/>
            </p:nvGrpSpPr>
            <p:grpSpPr bwMode="auto">
              <a:xfrm rot="5059798">
                <a:off x="4267" y="2068"/>
                <a:ext cx="30" cy="106"/>
                <a:chOff x="1104" y="624"/>
                <a:chExt cx="96" cy="336"/>
              </a:xfrm>
            </p:grpSpPr>
            <p:sp>
              <p:nvSpPr>
                <p:cNvPr id="155207" name="Line 148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08" name="AutoShape 148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164" name="Group 1484"/>
              <p:cNvGrpSpPr>
                <a:grpSpLocks/>
              </p:cNvGrpSpPr>
              <p:nvPr/>
            </p:nvGrpSpPr>
            <p:grpSpPr bwMode="auto">
              <a:xfrm rot="-1798719">
                <a:off x="3653" y="1750"/>
                <a:ext cx="30" cy="105"/>
                <a:chOff x="1104" y="624"/>
                <a:chExt cx="96" cy="336"/>
              </a:xfrm>
            </p:grpSpPr>
            <p:sp>
              <p:nvSpPr>
                <p:cNvPr id="155205" name="Line 148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06" name="AutoShape 148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165" name="Group 1487"/>
              <p:cNvGrpSpPr>
                <a:grpSpLocks/>
              </p:cNvGrpSpPr>
              <p:nvPr/>
            </p:nvGrpSpPr>
            <p:grpSpPr bwMode="auto">
              <a:xfrm rot="-2598918">
                <a:off x="3582" y="1806"/>
                <a:ext cx="46" cy="106"/>
                <a:chOff x="624" y="624"/>
                <a:chExt cx="144" cy="336"/>
              </a:xfrm>
            </p:grpSpPr>
            <p:sp>
              <p:nvSpPr>
                <p:cNvPr id="155203" name="Line 148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04" name="AutoShape 148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66" name="Group 1490"/>
              <p:cNvGrpSpPr>
                <a:grpSpLocks/>
              </p:cNvGrpSpPr>
              <p:nvPr/>
            </p:nvGrpSpPr>
            <p:grpSpPr bwMode="auto">
              <a:xfrm rot="6008527">
                <a:off x="4254" y="2137"/>
                <a:ext cx="45" cy="106"/>
                <a:chOff x="624" y="624"/>
                <a:chExt cx="144" cy="336"/>
              </a:xfrm>
            </p:grpSpPr>
            <p:sp>
              <p:nvSpPr>
                <p:cNvPr id="155201" name="Line 149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202" name="AutoShape 149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67" name="Group 1493"/>
              <p:cNvGrpSpPr>
                <a:grpSpLocks/>
              </p:cNvGrpSpPr>
              <p:nvPr/>
            </p:nvGrpSpPr>
            <p:grpSpPr bwMode="auto">
              <a:xfrm rot="7337137">
                <a:off x="4225" y="2244"/>
                <a:ext cx="31" cy="106"/>
                <a:chOff x="1104" y="624"/>
                <a:chExt cx="96" cy="336"/>
              </a:xfrm>
            </p:grpSpPr>
            <p:sp>
              <p:nvSpPr>
                <p:cNvPr id="155199" name="Line 149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200" name="AutoShape 1495"/>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5168" name="Group 1496"/>
              <p:cNvGrpSpPr>
                <a:grpSpLocks/>
              </p:cNvGrpSpPr>
              <p:nvPr/>
            </p:nvGrpSpPr>
            <p:grpSpPr bwMode="auto">
              <a:xfrm rot="-3157065">
                <a:off x="3547" y="1864"/>
                <a:ext cx="30" cy="106"/>
                <a:chOff x="1104" y="624"/>
                <a:chExt cx="96" cy="336"/>
              </a:xfrm>
            </p:grpSpPr>
            <p:sp>
              <p:nvSpPr>
                <p:cNvPr id="155197" name="Line 149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98" name="AutoShape 149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169" name="Group 1499"/>
              <p:cNvGrpSpPr>
                <a:grpSpLocks/>
              </p:cNvGrpSpPr>
              <p:nvPr/>
            </p:nvGrpSpPr>
            <p:grpSpPr bwMode="auto">
              <a:xfrm rot="-4328264">
                <a:off x="3494" y="1969"/>
                <a:ext cx="45" cy="106"/>
                <a:chOff x="624" y="624"/>
                <a:chExt cx="144" cy="336"/>
              </a:xfrm>
            </p:grpSpPr>
            <p:sp>
              <p:nvSpPr>
                <p:cNvPr id="155195" name="Line 150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96" name="AutoShape 150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70" name="Group 1502"/>
              <p:cNvGrpSpPr>
                <a:grpSpLocks/>
              </p:cNvGrpSpPr>
              <p:nvPr/>
            </p:nvGrpSpPr>
            <p:grpSpPr bwMode="auto">
              <a:xfrm rot="7963542">
                <a:off x="4123" y="2355"/>
                <a:ext cx="46" cy="105"/>
                <a:chOff x="624" y="624"/>
                <a:chExt cx="144" cy="336"/>
              </a:xfrm>
            </p:grpSpPr>
            <p:sp>
              <p:nvSpPr>
                <p:cNvPr id="155193" name="Line 150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94" name="AutoShape 150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171" name="Group 1505"/>
              <p:cNvGrpSpPr>
                <a:grpSpLocks/>
              </p:cNvGrpSpPr>
              <p:nvPr/>
            </p:nvGrpSpPr>
            <p:grpSpPr bwMode="auto">
              <a:xfrm rot="9196393">
                <a:off x="4062" y="2411"/>
                <a:ext cx="31" cy="106"/>
                <a:chOff x="1104" y="624"/>
                <a:chExt cx="96" cy="336"/>
              </a:xfrm>
            </p:grpSpPr>
            <p:sp>
              <p:nvSpPr>
                <p:cNvPr id="155191" name="Line 150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92" name="AutoShape 150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172" name="Group 1508"/>
              <p:cNvGrpSpPr>
                <a:grpSpLocks/>
              </p:cNvGrpSpPr>
              <p:nvPr/>
            </p:nvGrpSpPr>
            <p:grpSpPr bwMode="auto">
              <a:xfrm rot="-5791417">
                <a:off x="3494" y="2084"/>
                <a:ext cx="30" cy="106"/>
                <a:chOff x="1104" y="624"/>
                <a:chExt cx="96" cy="336"/>
              </a:xfrm>
            </p:grpSpPr>
            <p:sp>
              <p:nvSpPr>
                <p:cNvPr id="155189" name="Line 150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90" name="AutoShape 151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227" name="Group 1511"/>
              <p:cNvGrpSpPr>
                <a:grpSpLocks/>
              </p:cNvGrpSpPr>
              <p:nvPr/>
            </p:nvGrpSpPr>
            <p:grpSpPr bwMode="auto">
              <a:xfrm rot="-6321801">
                <a:off x="3517" y="2197"/>
                <a:ext cx="45" cy="107"/>
                <a:chOff x="624" y="624"/>
                <a:chExt cx="144" cy="336"/>
              </a:xfrm>
            </p:grpSpPr>
            <p:sp>
              <p:nvSpPr>
                <p:cNvPr id="155187" name="Line 151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88" name="AutoShape 151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28" name="Group 1514"/>
              <p:cNvGrpSpPr>
                <a:grpSpLocks/>
              </p:cNvGrpSpPr>
              <p:nvPr/>
            </p:nvGrpSpPr>
            <p:grpSpPr bwMode="auto">
              <a:xfrm rot="7902209">
                <a:off x="4183" y="2301"/>
                <a:ext cx="45" cy="106"/>
                <a:chOff x="624" y="624"/>
                <a:chExt cx="144" cy="336"/>
              </a:xfrm>
            </p:grpSpPr>
            <p:sp>
              <p:nvSpPr>
                <p:cNvPr id="155185" name="Line 151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86" name="AutoShape 151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30" name="Group 1517"/>
              <p:cNvGrpSpPr>
                <a:grpSpLocks/>
              </p:cNvGrpSpPr>
              <p:nvPr/>
            </p:nvGrpSpPr>
            <p:grpSpPr bwMode="auto">
              <a:xfrm rot="10039961">
                <a:off x="3992" y="2440"/>
                <a:ext cx="46" cy="105"/>
                <a:chOff x="624" y="624"/>
                <a:chExt cx="144" cy="336"/>
              </a:xfrm>
            </p:grpSpPr>
            <p:sp>
              <p:nvSpPr>
                <p:cNvPr id="155183" name="Line 151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84" name="AutoShape 151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40" name="Group 1520"/>
              <p:cNvGrpSpPr>
                <a:grpSpLocks/>
              </p:cNvGrpSpPr>
              <p:nvPr/>
            </p:nvGrpSpPr>
            <p:grpSpPr bwMode="auto">
              <a:xfrm rot="10544209">
                <a:off x="3917" y="2454"/>
                <a:ext cx="30" cy="106"/>
                <a:chOff x="1104" y="624"/>
                <a:chExt cx="96" cy="336"/>
              </a:xfrm>
            </p:grpSpPr>
            <p:sp>
              <p:nvSpPr>
                <p:cNvPr id="155181" name="Line 152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82" name="AutoShape 152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241" name="Group 1523"/>
              <p:cNvGrpSpPr>
                <a:grpSpLocks/>
              </p:cNvGrpSpPr>
              <p:nvPr/>
            </p:nvGrpSpPr>
            <p:grpSpPr bwMode="auto">
              <a:xfrm rot="-7701873">
                <a:off x="3577" y="2303"/>
                <a:ext cx="30" cy="106"/>
                <a:chOff x="1104" y="624"/>
                <a:chExt cx="96" cy="336"/>
              </a:xfrm>
            </p:grpSpPr>
            <p:sp>
              <p:nvSpPr>
                <p:cNvPr id="155179" name="Line 152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80" name="AutoShape 152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242" name="Group 1526"/>
              <p:cNvGrpSpPr>
                <a:grpSpLocks/>
              </p:cNvGrpSpPr>
              <p:nvPr/>
            </p:nvGrpSpPr>
            <p:grpSpPr bwMode="auto">
              <a:xfrm rot="-8936243">
                <a:off x="3633" y="2371"/>
                <a:ext cx="45" cy="106"/>
                <a:chOff x="624" y="624"/>
                <a:chExt cx="144" cy="336"/>
              </a:xfrm>
            </p:grpSpPr>
            <p:sp>
              <p:nvSpPr>
                <p:cNvPr id="155177" name="Line 152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78" name="AutoShape 152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43" name="Group 1529"/>
              <p:cNvGrpSpPr>
                <a:grpSpLocks/>
              </p:cNvGrpSpPr>
              <p:nvPr/>
            </p:nvGrpSpPr>
            <p:grpSpPr bwMode="auto">
              <a:xfrm rot="-10442572">
                <a:off x="3822" y="2453"/>
                <a:ext cx="45" cy="106"/>
                <a:chOff x="624" y="624"/>
                <a:chExt cx="144" cy="336"/>
              </a:xfrm>
            </p:grpSpPr>
            <p:sp>
              <p:nvSpPr>
                <p:cNvPr id="155175" name="Line 153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76" name="AutoShape 153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44" name="Group 1532"/>
              <p:cNvGrpSpPr>
                <a:grpSpLocks/>
              </p:cNvGrpSpPr>
              <p:nvPr/>
            </p:nvGrpSpPr>
            <p:grpSpPr bwMode="auto">
              <a:xfrm rot="-9486875">
                <a:off x="3729" y="2425"/>
                <a:ext cx="30" cy="106"/>
                <a:chOff x="1104" y="624"/>
                <a:chExt cx="96" cy="336"/>
              </a:xfrm>
            </p:grpSpPr>
            <p:sp>
              <p:nvSpPr>
                <p:cNvPr id="155173" name="Line 153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74" name="AutoShape 153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5245" name="Group 1535"/>
            <p:cNvGrpSpPr>
              <a:grpSpLocks/>
            </p:cNvGrpSpPr>
            <p:nvPr/>
          </p:nvGrpSpPr>
          <p:grpSpPr bwMode="auto">
            <a:xfrm>
              <a:off x="3597" y="1813"/>
              <a:ext cx="548" cy="572"/>
              <a:chOff x="3597" y="1813"/>
              <a:chExt cx="548" cy="572"/>
            </a:xfrm>
          </p:grpSpPr>
          <p:sp>
            <p:nvSpPr>
              <p:cNvPr id="155135" name="Freeform 1536"/>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5246" name="Group 1537"/>
              <p:cNvGrpSpPr>
                <a:grpSpLocks/>
              </p:cNvGrpSpPr>
              <p:nvPr/>
            </p:nvGrpSpPr>
            <p:grpSpPr bwMode="auto">
              <a:xfrm>
                <a:off x="3597" y="1813"/>
                <a:ext cx="548" cy="572"/>
                <a:chOff x="3597" y="1813"/>
                <a:chExt cx="548" cy="572"/>
              </a:xfrm>
            </p:grpSpPr>
            <p:sp>
              <p:nvSpPr>
                <p:cNvPr id="155137" name="Freeform 1538"/>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138" name="Freeform 1539"/>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139" name="Freeform 1540"/>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140" name="Freeform 1541"/>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141" name="Freeform 1542"/>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5142" name="Freeform 1543"/>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143" name="Freeform 1544"/>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nvGrpSpPr>
          <p:cNvPr id="155247" name="Group 1830"/>
          <p:cNvGrpSpPr>
            <a:grpSpLocks/>
          </p:cNvGrpSpPr>
          <p:nvPr/>
        </p:nvGrpSpPr>
        <p:grpSpPr bwMode="auto">
          <a:xfrm>
            <a:off x="3048000" y="5181600"/>
            <a:ext cx="379413" cy="379413"/>
            <a:chOff x="3456" y="1680"/>
            <a:chExt cx="879" cy="880"/>
          </a:xfrm>
        </p:grpSpPr>
        <p:grpSp>
          <p:nvGrpSpPr>
            <p:cNvPr id="155248" name="Group 1831"/>
            <p:cNvGrpSpPr>
              <a:grpSpLocks/>
            </p:cNvGrpSpPr>
            <p:nvPr/>
          </p:nvGrpSpPr>
          <p:grpSpPr bwMode="auto">
            <a:xfrm>
              <a:off x="3456" y="1680"/>
              <a:ext cx="879" cy="880"/>
              <a:chOff x="3456" y="1680"/>
              <a:chExt cx="879" cy="880"/>
            </a:xfrm>
          </p:grpSpPr>
          <p:sp>
            <p:nvSpPr>
              <p:cNvPr id="155050" name="Oval 1832"/>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5051" name="AutoShape 1833"/>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5249" name="Group 1834"/>
              <p:cNvGrpSpPr>
                <a:grpSpLocks/>
              </p:cNvGrpSpPr>
              <p:nvPr/>
            </p:nvGrpSpPr>
            <p:grpSpPr bwMode="auto">
              <a:xfrm rot="988541">
                <a:off x="3956" y="1686"/>
                <a:ext cx="30" cy="106"/>
                <a:chOff x="1104" y="624"/>
                <a:chExt cx="96" cy="336"/>
              </a:xfrm>
            </p:grpSpPr>
            <p:sp>
              <p:nvSpPr>
                <p:cNvPr id="155131" name="Line 183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32" name="AutoShape 183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250" name="Group 1837"/>
              <p:cNvGrpSpPr>
                <a:grpSpLocks/>
              </p:cNvGrpSpPr>
              <p:nvPr/>
            </p:nvGrpSpPr>
            <p:grpSpPr bwMode="auto">
              <a:xfrm>
                <a:off x="3860" y="1680"/>
                <a:ext cx="45" cy="106"/>
                <a:chOff x="624" y="624"/>
                <a:chExt cx="144" cy="336"/>
              </a:xfrm>
            </p:grpSpPr>
            <p:sp>
              <p:nvSpPr>
                <p:cNvPr id="155129" name="Line 183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30" name="AutoShape 183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51" name="Group 1840"/>
              <p:cNvGrpSpPr>
                <a:grpSpLocks/>
              </p:cNvGrpSpPr>
              <p:nvPr/>
            </p:nvGrpSpPr>
            <p:grpSpPr bwMode="auto">
              <a:xfrm rot="1694367">
                <a:off x="4010" y="1701"/>
                <a:ext cx="46" cy="106"/>
                <a:chOff x="624" y="624"/>
                <a:chExt cx="144" cy="336"/>
              </a:xfrm>
            </p:grpSpPr>
            <p:sp>
              <p:nvSpPr>
                <p:cNvPr id="155127" name="Line 184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28" name="AutoShape 184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52" name="Group 1843"/>
              <p:cNvGrpSpPr>
                <a:grpSpLocks/>
              </p:cNvGrpSpPr>
              <p:nvPr/>
            </p:nvGrpSpPr>
            <p:grpSpPr bwMode="auto">
              <a:xfrm rot="2317896">
                <a:off x="4093" y="1742"/>
                <a:ext cx="30" cy="107"/>
                <a:chOff x="1104" y="624"/>
                <a:chExt cx="96" cy="336"/>
              </a:xfrm>
            </p:grpSpPr>
            <p:sp>
              <p:nvSpPr>
                <p:cNvPr id="155125" name="Line 184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26" name="AutoShape 184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253" name="Group 1846"/>
              <p:cNvGrpSpPr>
                <a:grpSpLocks/>
              </p:cNvGrpSpPr>
              <p:nvPr/>
            </p:nvGrpSpPr>
            <p:grpSpPr bwMode="auto">
              <a:xfrm rot="2735006">
                <a:off x="4150" y="1788"/>
                <a:ext cx="46" cy="106"/>
                <a:chOff x="624" y="624"/>
                <a:chExt cx="144" cy="336"/>
              </a:xfrm>
            </p:grpSpPr>
            <p:sp>
              <p:nvSpPr>
                <p:cNvPr id="155123" name="Line 184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24" name="AutoShape 184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54" name="Group 1849"/>
              <p:cNvGrpSpPr>
                <a:grpSpLocks/>
              </p:cNvGrpSpPr>
              <p:nvPr/>
            </p:nvGrpSpPr>
            <p:grpSpPr bwMode="auto">
              <a:xfrm rot="3399677">
                <a:off x="4222" y="1871"/>
                <a:ext cx="30" cy="107"/>
                <a:chOff x="1104" y="624"/>
                <a:chExt cx="96" cy="336"/>
              </a:xfrm>
            </p:grpSpPr>
            <p:sp>
              <p:nvSpPr>
                <p:cNvPr id="155121" name="Line 185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22" name="AutoShape 185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255" name="Group 1852"/>
              <p:cNvGrpSpPr>
                <a:grpSpLocks/>
              </p:cNvGrpSpPr>
              <p:nvPr/>
            </p:nvGrpSpPr>
            <p:grpSpPr bwMode="auto">
              <a:xfrm rot="-847392">
                <a:off x="3805" y="1689"/>
                <a:ext cx="30" cy="106"/>
                <a:chOff x="1104" y="624"/>
                <a:chExt cx="96" cy="336"/>
              </a:xfrm>
            </p:grpSpPr>
            <p:sp>
              <p:nvSpPr>
                <p:cNvPr id="155119" name="Line 185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20" name="AutoShape 185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256" name="Group 1855"/>
              <p:cNvGrpSpPr>
                <a:grpSpLocks/>
              </p:cNvGrpSpPr>
              <p:nvPr/>
            </p:nvGrpSpPr>
            <p:grpSpPr bwMode="auto">
              <a:xfrm rot="-1308084">
                <a:off x="3709" y="1714"/>
                <a:ext cx="46" cy="106"/>
                <a:chOff x="624" y="624"/>
                <a:chExt cx="144" cy="336"/>
              </a:xfrm>
            </p:grpSpPr>
            <p:sp>
              <p:nvSpPr>
                <p:cNvPr id="155117" name="Line 185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18" name="AutoShape 185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57" name="Group 1858"/>
              <p:cNvGrpSpPr>
                <a:grpSpLocks/>
              </p:cNvGrpSpPr>
              <p:nvPr/>
            </p:nvGrpSpPr>
            <p:grpSpPr bwMode="auto">
              <a:xfrm rot="4102505">
                <a:off x="4244" y="1954"/>
                <a:ext cx="46" cy="107"/>
                <a:chOff x="624" y="624"/>
                <a:chExt cx="144" cy="336"/>
              </a:xfrm>
            </p:grpSpPr>
            <p:sp>
              <p:nvSpPr>
                <p:cNvPr id="155115" name="Line 185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16" name="AutoShape 186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58" name="Group 1861"/>
              <p:cNvGrpSpPr>
                <a:grpSpLocks/>
              </p:cNvGrpSpPr>
              <p:nvPr/>
            </p:nvGrpSpPr>
            <p:grpSpPr bwMode="auto">
              <a:xfrm rot="5059798">
                <a:off x="4267" y="2068"/>
                <a:ext cx="30" cy="106"/>
                <a:chOff x="1104" y="624"/>
                <a:chExt cx="96" cy="336"/>
              </a:xfrm>
            </p:grpSpPr>
            <p:sp>
              <p:nvSpPr>
                <p:cNvPr id="155113" name="Line 186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14" name="AutoShape 186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259" name="Group 1864"/>
              <p:cNvGrpSpPr>
                <a:grpSpLocks/>
              </p:cNvGrpSpPr>
              <p:nvPr/>
            </p:nvGrpSpPr>
            <p:grpSpPr bwMode="auto">
              <a:xfrm rot="-1798719">
                <a:off x="3653" y="1750"/>
                <a:ext cx="30" cy="105"/>
                <a:chOff x="1104" y="624"/>
                <a:chExt cx="96" cy="336"/>
              </a:xfrm>
            </p:grpSpPr>
            <p:sp>
              <p:nvSpPr>
                <p:cNvPr id="155111" name="Line 186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12" name="AutoShape 186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260" name="Group 1867"/>
              <p:cNvGrpSpPr>
                <a:grpSpLocks/>
              </p:cNvGrpSpPr>
              <p:nvPr/>
            </p:nvGrpSpPr>
            <p:grpSpPr bwMode="auto">
              <a:xfrm rot="-2598918">
                <a:off x="3582" y="1806"/>
                <a:ext cx="46" cy="106"/>
                <a:chOff x="624" y="624"/>
                <a:chExt cx="144" cy="336"/>
              </a:xfrm>
            </p:grpSpPr>
            <p:sp>
              <p:nvSpPr>
                <p:cNvPr id="155109" name="Line 186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10" name="AutoShape 186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61" name="Group 1870"/>
              <p:cNvGrpSpPr>
                <a:grpSpLocks/>
              </p:cNvGrpSpPr>
              <p:nvPr/>
            </p:nvGrpSpPr>
            <p:grpSpPr bwMode="auto">
              <a:xfrm rot="6008527">
                <a:off x="4254" y="2137"/>
                <a:ext cx="45" cy="106"/>
                <a:chOff x="624" y="624"/>
                <a:chExt cx="144" cy="336"/>
              </a:xfrm>
            </p:grpSpPr>
            <p:sp>
              <p:nvSpPr>
                <p:cNvPr id="155107" name="Line 187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08" name="AutoShape 187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62" name="Group 1873"/>
              <p:cNvGrpSpPr>
                <a:grpSpLocks/>
              </p:cNvGrpSpPr>
              <p:nvPr/>
            </p:nvGrpSpPr>
            <p:grpSpPr bwMode="auto">
              <a:xfrm rot="7337137">
                <a:off x="4225" y="2244"/>
                <a:ext cx="31" cy="106"/>
                <a:chOff x="1104" y="624"/>
                <a:chExt cx="96" cy="336"/>
              </a:xfrm>
            </p:grpSpPr>
            <p:sp>
              <p:nvSpPr>
                <p:cNvPr id="155105" name="Line 187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06" name="AutoShape 1875"/>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5263" name="Group 1876"/>
              <p:cNvGrpSpPr>
                <a:grpSpLocks/>
              </p:cNvGrpSpPr>
              <p:nvPr/>
            </p:nvGrpSpPr>
            <p:grpSpPr bwMode="auto">
              <a:xfrm rot="-3157065">
                <a:off x="3547" y="1864"/>
                <a:ext cx="30" cy="106"/>
                <a:chOff x="1104" y="624"/>
                <a:chExt cx="96" cy="336"/>
              </a:xfrm>
            </p:grpSpPr>
            <p:sp>
              <p:nvSpPr>
                <p:cNvPr id="155103" name="Line 187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104" name="AutoShape 187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264" name="Group 1879"/>
              <p:cNvGrpSpPr>
                <a:grpSpLocks/>
              </p:cNvGrpSpPr>
              <p:nvPr/>
            </p:nvGrpSpPr>
            <p:grpSpPr bwMode="auto">
              <a:xfrm rot="-4328264">
                <a:off x="3494" y="1969"/>
                <a:ext cx="45" cy="106"/>
                <a:chOff x="624" y="624"/>
                <a:chExt cx="144" cy="336"/>
              </a:xfrm>
            </p:grpSpPr>
            <p:sp>
              <p:nvSpPr>
                <p:cNvPr id="155101" name="Line 188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02" name="AutoShape 188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65" name="Group 1882"/>
              <p:cNvGrpSpPr>
                <a:grpSpLocks/>
              </p:cNvGrpSpPr>
              <p:nvPr/>
            </p:nvGrpSpPr>
            <p:grpSpPr bwMode="auto">
              <a:xfrm rot="7963542">
                <a:off x="4123" y="2355"/>
                <a:ext cx="46" cy="105"/>
                <a:chOff x="624" y="624"/>
                <a:chExt cx="144" cy="336"/>
              </a:xfrm>
            </p:grpSpPr>
            <p:sp>
              <p:nvSpPr>
                <p:cNvPr id="155099" name="Line 188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100" name="AutoShape 188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266" name="Group 1885"/>
              <p:cNvGrpSpPr>
                <a:grpSpLocks/>
              </p:cNvGrpSpPr>
              <p:nvPr/>
            </p:nvGrpSpPr>
            <p:grpSpPr bwMode="auto">
              <a:xfrm rot="9196393">
                <a:off x="4062" y="2411"/>
                <a:ext cx="31" cy="106"/>
                <a:chOff x="1104" y="624"/>
                <a:chExt cx="96" cy="336"/>
              </a:xfrm>
            </p:grpSpPr>
            <p:sp>
              <p:nvSpPr>
                <p:cNvPr id="155097" name="Line 188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98" name="AutoShape 188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321" name="Group 1888"/>
              <p:cNvGrpSpPr>
                <a:grpSpLocks/>
              </p:cNvGrpSpPr>
              <p:nvPr/>
            </p:nvGrpSpPr>
            <p:grpSpPr bwMode="auto">
              <a:xfrm rot="-5791417">
                <a:off x="3494" y="2084"/>
                <a:ext cx="30" cy="106"/>
                <a:chOff x="1104" y="624"/>
                <a:chExt cx="96" cy="336"/>
              </a:xfrm>
            </p:grpSpPr>
            <p:sp>
              <p:nvSpPr>
                <p:cNvPr id="155095" name="Line 188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96" name="AutoShape 189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322" name="Group 1891"/>
              <p:cNvGrpSpPr>
                <a:grpSpLocks/>
              </p:cNvGrpSpPr>
              <p:nvPr/>
            </p:nvGrpSpPr>
            <p:grpSpPr bwMode="auto">
              <a:xfrm rot="-6321801">
                <a:off x="3517" y="2197"/>
                <a:ext cx="45" cy="107"/>
                <a:chOff x="624" y="624"/>
                <a:chExt cx="144" cy="336"/>
              </a:xfrm>
            </p:grpSpPr>
            <p:sp>
              <p:nvSpPr>
                <p:cNvPr id="155093" name="Line 189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94" name="AutoShape 189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324" name="Group 1894"/>
              <p:cNvGrpSpPr>
                <a:grpSpLocks/>
              </p:cNvGrpSpPr>
              <p:nvPr/>
            </p:nvGrpSpPr>
            <p:grpSpPr bwMode="auto">
              <a:xfrm rot="7902209">
                <a:off x="4183" y="2301"/>
                <a:ext cx="45" cy="106"/>
                <a:chOff x="624" y="624"/>
                <a:chExt cx="144" cy="336"/>
              </a:xfrm>
            </p:grpSpPr>
            <p:sp>
              <p:nvSpPr>
                <p:cNvPr id="155091" name="Line 189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92" name="AutoShape 189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334" name="Group 1897"/>
              <p:cNvGrpSpPr>
                <a:grpSpLocks/>
              </p:cNvGrpSpPr>
              <p:nvPr/>
            </p:nvGrpSpPr>
            <p:grpSpPr bwMode="auto">
              <a:xfrm rot="10039961">
                <a:off x="3992" y="2440"/>
                <a:ext cx="46" cy="105"/>
                <a:chOff x="624" y="624"/>
                <a:chExt cx="144" cy="336"/>
              </a:xfrm>
            </p:grpSpPr>
            <p:sp>
              <p:nvSpPr>
                <p:cNvPr id="155089" name="Line 189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90" name="AutoShape 189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335" name="Group 1900"/>
              <p:cNvGrpSpPr>
                <a:grpSpLocks/>
              </p:cNvGrpSpPr>
              <p:nvPr/>
            </p:nvGrpSpPr>
            <p:grpSpPr bwMode="auto">
              <a:xfrm rot="10544209">
                <a:off x="3917" y="2454"/>
                <a:ext cx="30" cy="106"/>
                <a:chOff x="1104" y="624"/>
                <a:chExt cx="96" cy="336"/>
              </a:xfrm>
            </p:grpSpPr>
            <p:sp>
              <p:nvSpPr>
                <p:cNvPr id="155087" name="Line 190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88" name="AutoShape 190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336" name="Group 1903"/>
              <p:cNvGrpSpPr>
                <a:grpSpLocks/>
              </p:cNvGrpSpPr>
              <p:nvPr/>
            </p:nvGrpSpPr>
            <p:grpSpPr bwMode="auto">
              <a:xfrm rot="-7701873">
                <a:off x="3577" y="2303"/>
                <a:ext cx="30" cy="106"/>
                <a:chOff x="1104" y="624"/>
                <a:chExt cx="96" cy="336"/>
              </a:xfrm>
            </p:grpSpPr>
            <p:sp>
              <p:nvSpPr>
                <p:cNvPr id="155085" name="Line 190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86" name="AutoShape 190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337" name="Group 1906"/>
              <p:cNvGrpSpPr>
                <a:grpSpLocks/>
              </p:cNvGrpSpPr>
              <p:nvPr/>
            </p:nvGrpSpPr>
            <p:grpSpPr bwMode="auto">
              <a:xfrm rot="-8936243">
                <a:off x="3633" y="2371"/>
                <a:ext cx="45" cy="106"/>
                <a:chOff x="624" y="624"/>
                <a:chExt cx="144" cy="336"/>
              </a:xfrm>
            </p:grpSpPr>
            <p:sp>
              <p:nvSpPr>
                <p:cNvPr id="155083" name="Line 190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84" name="AutoShape 190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338" name="Group 1909"/>
              <p:cNvGrpSpPr>
                <a:grpSpLocks/>
              </p:cNvGrpSpPr>
              <p:nvPr/>
            </p:nvGrpSpPr>
            <p:grpSpPr bwMode="auto">
              <a:xfrm rot="-10442572">
                <a:off x="3822" y="2453"/>
                <a:ext cx="45" cy="106"/>
                <a:chOff x="624" y="624"/>
                <a:chExt cx="144" cy="336"/>
              </a:xfrm>
            </p:grpSpPr>
            <p:sp>
              <p:nvSpPr>
                <p:cNvPr id="155081" name="Line 191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82" name="AutoShape 191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339" name="Group 1912"/>
              <p:cNvGrpSpPr>
                <a:grpSpLocks/>
              </p:cNvGrpSpPr>
              <p:nvPr/>
            </p:nvGrpSpPr>
            <p:grpSpPr bwMode="auto">
              <a:xfrm rot="-9486875">
                <a:off x="3729" y="2425"/>
                <a:ext cx="30" cy="106"/>
                <a:chOff x="1104" y="624"/>
                <a:chExt cx="96" cy="336"/>
              </a:xfrm>
            </p:grpSpPr>
            <p:sp>
              <p:nvSpPr>
                <p:cNvPr id="155079" name="Line 191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80" name="AutoShape 191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5340" name="Group 1915"/>
            <p:cNvGrpSpPr>
              <a:grpSpLocks/>
            </p:cNvGrpSpPr>
            <p:nvPr/>
          </p:nvGrpSpPr>
          <p:grpSpPr bwMode="auto">
            <a:xfrm>
              <a:off x="3597" y="1813"/>
              <a:ext cx="548" cy="572"/>
              <a:chOff x="3597" y="1813"/>
              <a:chExt cx="548" cy="572"/>
            </a:xfrm>
          </p:grpSpPr>
          <p:sp>
            <p:nvSpPr>
              <p:cNvPr id="155041" name="Freeform 1916"/>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5341" name="Group 1917"/>
              <p:cNvGrpSpPr>
                <a:grpSpLocks/>
              </p:cNvGrpSpPr>
              <p:nvPr/>
            </p:nvGrpSpPr>
            <p:grpSpPr bwMode="auto">
              <a:xfrm>
                <a:off x="3597" y="1813"/>
                <a:ext cx="548" cy="572"/>
                <a:chOff x="3597" y="1813"/>
                <a:chExt cx="548" cy="572"/>
              </a:xfrm>
            </p:grpSpPr>
            <p:sp>
              <p:nvSpPr>
                <p:cNvPr id="155043" name="Freeform 1918"/>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044" name="Freeform 1919"/>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045" name="Freeform 1920"/>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046" name="Freeform 1921"/>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047" name="Freeform 1922"/>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5048" name="Freeform 1923"/>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049" name="Freeform 1924"/>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nvGrpSpPr>
          <p:cNvPr id="155342" name="Group 2020"/>
          <p:cNvGrpSpPr>
            <a:grpSpLocks/>
          </p:cNvGrpSpPr>
          <p:nvPr/>
        </p:nvGrpSpPr>
        <p:grpSpPr bwMode="auto">
          <a:xfrm>
            <a:off x="1524000" y="2362200"/>
            <a:ext cx="5180013" cy="3579813"/>
            <a:chOff x="960" y="1488"/>
            <a:chExt cx="3263" cy="2255"/>
          </a:xfrm>
        </p:grpSpPr>
        <p:grpSp>
          <p:nvGrpSpPr>
            <p:cNvPr id="155343" name="Group 1545"/>
            <p:cNvGrpSpPr>
              <a:grpSpLocks/>
            </p:cNvGrpSpPr>
            <p:nvPr/>
          </p:nvGrpSpPr>
          <p:grpSpPr bwMode="auto">
            <a:xfrm>
              <a:off x="960" y="2592"/>
              <a:ext cx="239" cy="239"/>
              <a:chOff x="3456" y="1680"/>
              <a:chExt cx="879" cy="880"/>
            </a:xfrm>
          </p:grpSpPr>
          <p:grpSp>
            <p:nvGrpSpPr>
              <p:cNvPr id="155344" name="Group 1546"/>
              <p:cNvGrpSpPr>
                <a:grpSpLocks/>
              </p:cNvGrpSpPr>
              <p:nvPr/>
            </p:nvGrpSpPr>
            <p:grpSpPr bwMode="auto">
              <a:xfrm>
                <a:off x="3456" y="1680"/>
                <a:ext cx="879" cy="880"/>
                <a:chOff x="3456" y="1680"/>
                <a:chExt cx="879" cy="880"/>
              </a:xfrm>
            </p:grpSpPr>
            <p:sp>
              <p:nvSpPr>
                <p:cNvPr id="154956" name="Oval 1547"/>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4957" name="AutoShape 1548"/>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5345" name="Group 1549"/>
                <p:cNvGrpSpPr>
                  <a:grpSpLocks/>
                </p:cNvGrpSpPr>
                <p:nvPr/>
              </p:nvGrpSpPr>
              <p:grpSpPr bwMode="auto">
                <a:xfrm rot="988541">
                  <a:off x="3956" y="1686"/>
                  <a:ext cx="30" cy="106"/>
                  <a:chOff x="1104" y="624"/>
                  <a:chExt cx="96" cy="336"/>
                </a:xfrm>
              </p:grpSpPr>
              <p:sp>
                <p:nvSpPr>
                  <p:cNvPr id="155037" name="Line 155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38" name="AutoShape 155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346" name="Group 1552"/>
                <p:cNvGrpSpPr>
                  <a:grpSpLocks/>
                </p:cNvGrpSpPr>
                <p:nvPr/>
              </p:nvGrpSpPr>
              <p:grpSpPr bwMode="auto">
                <a:xfrm>
                  <a:off x="3860" y="1680"/>
                  <a:ext cx="45" cy="106"/>
                  <a:chOff x="624" y="624"/>
                  <a:chExt cx="144" cy="336"/>
                </a:xfrm>
              </p:grpSpPr>
              <p:sp>
                <p:nvSpPr>
                  <p:cNvPr id="155035" name="Line 155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36" name="AutoShape 155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347" name="Group 1555"/>
                <p:cNvGrpSpPr>
                  <a:grpSpLocks/>
                </p:cNvGrpSpPr>
                <p:nvPr/>
              </p:nvGrpSpPr>
              <p:grpSpPr bwMode="auto">
                <a:xfrm rot="1694367">
                  <a:off x="4010" y="1701"/>
                  <a:ext cx="46" cy="106"/>
                  <a:chOff x="624" y="624"/>
                  <a:chExt cx="144" cy="336"/>
                </a:xfrm>
              </p:grpSpPr>
              <p:sp>
                <p:nvSpPr>
                  <p:cNvPr id="155033" name="Line 155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34" name="AutoShape 155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348" name="Group 1558"/>
                <p:cNvGrpSpPr>
                  <a:grpSpLocks/>
                </p:cNvGrpSpPr>
                <p:nvPr/>
              </p:nvGrpSpPr>
              <p:grpSpPr bwMode="auto">
                <a:xfrm rot="2317896">
                  <a:off x="4093" y="1742"/>
                  <a:ext cx="30" cy="107"/>
                  <a:chOff x="1104" y="624"/>
                  <a:chExt cx="96" cy="336"/>
                </a:xfrm>
              </p:grpSpPr>
              <p:sp>
                <p:nvSpPr>
                  <p:cNvPr id="155031" name="Line 155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32" name="AutoShape 156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349" name="Group 1561"/>
                <p:cNvGrpSpPr>
                  <a:grpSpLocks/>
                </p:cNvGrpSpPr>
                <p:nvPr/>
              </p:nvGrpSpPr>
              <p:grpSpPr bwMode="auto">
                <a:xfrm rot="2735006">
                  <a:off x="4150" y="1788"/>
                  <a:ext cx="46" cy="106"/>
                  <a:chOff x="624" y="624"/>
                  <a:chExt cx="144" cy="336"/>
                </a:xfrm>
              </p:grpSpPr>
              <p:sp>
                <p:nvSpPr>
                  <p:cNvPr id="155029" name="Line 156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30" name="AutoShape 156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350" name="Group 1564"/>
                <p:cNvGrpSpPr>
                  <a:grpSpLocks/>
                </p:cNvGrpSpPr>
                <p:nvPr/>
              </p:nvGrpSpPr>
              <p:grpSpPr bwMode="auto">
                <a:xfrm rot="3399677">
                  <a:off x="4222" y="1871"/>
                  <a:ext cx="30" cy="107"/>
                  <a:chOff x="1104" y="624"/>
                  <a:chExt cx="96" cy="336"/>
                </a:xfrm>
              </p:grpSpPr>
              <p:sp>
                <p:nvSpPr>
                  <p:cNvPr id="155027" name="Line 156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28" name="AutoShape 156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351" name="Group 1567"/>
                <p:cNvGrpSpPr>
                  <a:grpSpLocks/>
                </p:cNvGrpSpPr>
                <p:nvPr/>
              </p:nvGrpSpPr>
              <p:grpSpPr bwMode="auto">
                <a:xfrm rot="-847392">
                  <a:off x="3805" y="1689"/>
                  <a:ext cx="30" cy="106"/>
                  <a:chOff x="1104" y="624"/>
                  <a:chExt cx="96" cy="336"/>
                </a:xfrm>
              </p:grpSpPr>
              <p:sp>
                <p:nvSpPr>
                  <p:cNvPr id="155025" name="Line 156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26" name="AutoShape 156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352" name="Group 1570"/>
                <p:cNvGrpSpPr>
                  <a:grpSpLocks/>
                </p:cNvGrpSpPr>
                <p:nvPr/>
              </p:nvGrpSpPr>
              <p:grpSpPr bwMode="auto">
                <a:xfrm rot="-1308084">
                  <a:off x="3709" y="1714"/>
                  <a:ext cx="46" cy="106"/>
                  <a:chOff x="624" y="624"/>
                  <a:chExt cx="144" cy="336"/>
                </a:xfrm>
              </p:grpSpPr>
              <p:sp>
                <p:nvSpPr>
                  <p:cNvPr id="155023" name="Line 157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24" name="AutoShape 157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353" name="Group 1573"/>
                <p:cNvGrpSpPr>
                  <a:grpSpLocks/>
                </p:cNvGrpSpPr>
                <p:nvPr/>
              </p:nvGrpSpPr>
              <p:grpSpPr bwMode="auto">
                <a:xfrm rot="4102505">
                  <a:off x="4244" y="1954"/>
                  <a:ext cx="46" cy="107"/>
                  <a:chOff x="624" y="624"/>
                  <a:chExt cx="144" cy="336"/>
                </a:xfrm>
              </p:grpSpPr>
              <p:sp>
                <p:nvSpPr>
                  <p:cNvPr id="155021" name="Line 157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22" name="AutoShape 157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354" name="Group 1576"/>
                <p:cNvGrpSpPr>
                  <a:grpSpLocks/>
                </p:cNvGrpSpPr>
                <p:nvPr/>
              </p:nvGrpSpPr>
              <p:grpSpPr bwMode="auto">
                <a:xfrm rot="5059798">
                  <a:off x="4267" y="2068"/>
                  <a:ext cx="30" cy="106"/>
                  <a:chOff x="1104" y="624"/>
                  <a:chExt cx="96" cy="336"/>
                </a:xfrm>
              </p:grpSpPr>
              <p:sp>
                <p:nvSpPr>
                  <p:cNvPr id="155019" name="Line 157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20" name="AutoShape 157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355" name="Group 1579"/>
                <p:cNvGrpSpPr>
                  <a:grpSpLocks/>
                </p:cNvGrpSpPr>
                <p:nvPr/>
              </p:nvGrpSpPr>
              <p:grpSpPr bwMode="auto">
                <a:xfrm rot="-1798719">
                  <a:off x="3653" y="1750"/>
                  <a:ext cx="30" cy="105"/>
                  <a:chOff x="1104" y="624"/>
                  <a:chExt cx="96" cy="336"/>
                </a:xfrm>
              </p:grpSpPr>
              <p:sp>
                <p:nvSpPr>
                  <p:cNvPr id="155017" name="Line 158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18" name="AutoShape 158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356" name="Group 1582"/>
                <p:cNvGrpSpPr>
                  <a:grpSpLocks/>
                </p:cNvGrpSpPr>
                <p:nvPr/>
              </p:nvGrpSpPr>
              <p:grpSpPr bwMode="auto">
                <a:xfrm rot="-2598918">
                  <a:off x="3582" y="1806"/>
                  <a:ext cx="46" cy="106"/>
                  <a:chOff x="624" y="624"/>
                  <a:chExt cx="144" cy="336"/>
                </a:xfrm>
              </p:grpSpPr>
              <p:sp>
                <p:nvSpPr>
                  <p:cNvPr id="155015" name="Line 158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16" name="AutoShape 158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357" name="Group 1585"/>
                <p:cNvGrpSpPr>
                  <a:grpSpLocks/>
                </p:cNvGrpSpPr>
                <p:nvPr/>
              </p:nvGrpSpPr>
              <p:grpSpPr bwMode="auto">
                <a:xfrm rot="6008527">
                  <a:off x="4254" y="2137"/>
                  <a:ext cx="45" cy="106"/>
                  <a:chOff x="624" y="624"/>
                  <a:chExt cx="144" cy="336"/>
                </a:xfrm>
              </p:grpSpPr>
              <p:sp>
                <p:nvSpPr>
                  <p:cNvPr id="155013" name="Line 158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14" name="AutoShape 158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358" name="Group 1588"/>
                <p:cNvGrpSpPr>
                  <a:grpSpLocks/>
                </p:cNvGrpSpPr>
                <p:nvPr/>
              </p:nvGrpSpPr>
              <p:grpSpPr bwMode="auto">
                <a:xfrm rot="7337137">
                  <a:off x="4225" y="2244"/>
                  <a:ext cx="31" cy="106"/>
                  <a:chOff x="1104" y="624"/>
                  <a:chExt cx="96" cy="336"/>
                </a:xfrm>
              </p:grpSpPr>
              <p:sp>
                <p:nvSpPr>
                  <p:cNvPr id="155011" name="Line 158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12" name="AutoShape 1590"/>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5359" name="Group 1591"/>
                <p:cNvGrpSpPr>
                  <a:grpSpLocks/>
                </p:cNvGrpSpPr>
                <p:nvPr/>
              </p:nvGrpSpPr>
              <p:grpSpPr bwMode="auto">
                <a:xfrm rot="-3157065">
                  <a:off x="3547" y="1864"/>
                  <a:ext cx="30" cy="106"/>
                  <a:chOff x="1104" y="624"/>
                  <a:chExt cx="96" cy="336"/>
                </a:xfrm>
              </p:grpSpPr>
              <p:sp>
                <p:nvSpPr>
                  <p:cNvPr id="155009" name="Line 159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10" name="AutoShape 159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360" name="Group 1594"/>
                <p:cNvGrpSpPr>
                  <a:grpSpLocks/>
                </p:cNvGrpSpPr>
                <p:nvPr/>
              </p:nvGrpSpPr>
              <p:grpSpPr bwMode="auto">
                <a:xfrm rot="-4328264">
                  <a:off x="3494" y="1969"/>
                  <a:ext cx="45" cy="106"/>
                  <a:chOff x="624" y="624"/>
                  <a:chExt cx="144" cy="336"/>
                </a:xfrm>
              </p:grpSpPr>
              <p:sp>
                <p:nvSpPr>
                  <p:cNvPr id="155007" name="Line 159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08" name="AutoShape 159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15" name="Group 1597"/>
                <p:cNvGrpSpPr>
                  <a:grpSpLocks/>
                </p:cNvGrpSpPr>
                <p:nvPr/>
              </p:nvGrpSpPr>
              <p:grpSpPr bwMode="auto">
                <a:xfrm rot="7963542">
                  <a:off x="4123" y="2355"/>
                  <a:ext cx="46" cy="105"/>
                  <a:chOff x="624" y="624"/>
                  <a:chExt cx="144" cy="336"/>
                </a:xfrm>
              </p:grpSpPr>
              <p:sp>
                <p:nvSpPr>
                  <p:cNvPr id="155005" name="Line 159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06" name="AutoShape 159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16" name="Group 1600"/>
                <p:cNvGrpSpPr>
                  <a:grpSpLocks/>
                </p:cNvGrpSpPr>
                <p:nvPr/>
              </p:nvGrpSpPr>
              <p:grpSpPr bwMode="auto">
                <a:xfrm rot="9196393">
                  <a:off x="4062" y="2411"/>
                  <a:ext cx="31" cy="106"/>
                  <a:chOff x="1104" y="624"/>
                  <a:chExt cx="96" cy="336"/>
                </a:xfrm>
              </p:grpSpPr>
              <p:sp>
                <p:nvSpPr>
                  <p:cNvPr id="155003" name="Line 160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04" name="AutoShape 160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418" name="Group 1603"/>
                <p:cNvGrpSpPr>
                  <a:grpSpLocks/>
                </p:cNvGrpSpPr>
                <p:nvPr/>
              </p:nvGrpSpPr>
              <p:grpSpPr bwMode="auto">
                <a:xfrm rot="-5791417">
                  <a:off x="3494" y="2084"/>
                  <a:ext cx="30" cy="106"/>
                  <a:chOff x="1104" y="624"/>
                  <a:chExt cx="96" cy="336"/>
                </a:xfrm>
              </p:grpSpPr>
              <p:sp>
                <p:nvSpPr>
                  <p:cNvPr id="155001" name="Line 160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002" name="AutoShape 160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428" name="Group 1606"/>
                <p:cNvGrpSpPr>
                  <a:grpSpLocks/>
                </p:cNvGrpSpPr>
                <p:nvPr/>
              </p:nvGrpSpPr>
              <p:grpSpPr bwMode="auto">
                <a:xfrm rot="-6321801">
                  <a:off x="3517" y="2197"/>
                  <a:ext cx="45" cy="107"/>
                  <a:chOff x="624" y="624"/>
                  <a:chExt cx="144" cy="336"/>
                </a:xfrm>
              </p:grpSpPr>
              <p:sp>
                <p:nvSpPr>
                  <p:cNvPr id="154999" name="Line 160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000" name="AutoShape 160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29" name="Group 1609"/>
                <p:cNvGrpSpPr>
                  <a:grpSpLocks/>
                </p:cNvGrpSpPr>
                <p:nvPr/>
              </p:nvGrpSpPr>
              <p:grpSpPr bwMode="auto">
                <a:xfrm rot="7902209">
                  <a:off x="4183" y="2301"/>
                  <a:ext cx="45" cy="106"/>
                  <a:chOff x="624" y="624"/>
                  <a:chExt cx="144" cy="336"/>
                </a:xfrm>
              </p:grpSpPr>
              <p:sp>
                <p:nvSpPr>
                  <p:cNvPr id="154997" name="Line 161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98" name="AutoShape 161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30" name="Group 1612"/>
                <p:cNvGrpSpPr>
                  <a:grpSpLocks/>
                </p:cNvGrpSpPr>
                <p:nvPr/>
              </p:nvGrpSpPr>
              <p:grpSpPr bwMode="auto">
                <a:xfrm rot="10039961">
                  <a:off x="3992" y="2440"/>
                  <a:ext cx="46" cy="105"/>
                  <a:chOff x="624" y="624"/>
                  <a:chExt cx="144" cy="336"/>
                </a:xfrm>
              </p:grpSpPr>
              <p:sp>
                <p:nvSpPr>
                  <p:cNvPr id="154995" name="Line 161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96" name="AutoShape 161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31" name="Group 1615"/>
                <p:cNvGrpSpPr>
                  <a:grpSpLocks/>
                </p:cNvGrpSpPr>
                <p:nvPr/>
              </p:nvGrpSpPr>
              <p:grpSpPr bwMode="auto">
                <a:xfrm rot="10544209">
                  <a:off x="3917" y="2454"/>
                  <a:ext cx="30" cy="106"/>
                  <a:chOff x="1104" y="624"/>
                  <a:chExt cx="96" cy="336"/>
                </a:xfrm>
              </p:grpSpPr>
              <p:sp>
                <p:nvSpPr>
                  <p:cNvPr id="154993" name="Line 161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94" name="AutoShape 161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432" name="Group 1618"/>
                <p:cNvGrpSpPr>
                  <a:grpSpLocks/>
                </p:cNvGrpSpPr>
                <p:nvPr/>
              </p:nvGrpSpPr>
              <p:grpSpPr bwMode="auto">
                <a:xfrm rot="-7701873">
                  <a:off x="3577" y="2303"/>
                  <a:ext cx="30" cy="106"/>
                  <a:chOff x="1104" y="624"/>
                  <a:chExt cx="96" cy="336"/>
                </a:xfrm>
              </p:grpSpPr>
              <p:sp>
                <p:nvSpPr>
                  <p:cNvPr id="154991" name="Line 161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92" name="AutoShape 162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433" name="Group 1621"/>
                <p:cNvGrpSpPr>
                  <a:grpSpLocks/>
                </p:cNvGrpSpPr>
                <p:nvPr/>
              </p:nvGrpSpPr>
              <p:grpSpPr bwMode="auto">
                <a:xfrm rot="-8936243">
                  <a:off x="3633" y="2371"/>
                  <a:ext cx="45" cy="106"/>
                  <a:chOff x="624" y="624"/>
                  <a:chExt cx="144" cy="336"/>
                </a:xfrm>
              </p:grpSpPr>
              <p:sp>
                <p:nvSpPr>
                  <p:cNvPr id="154989" name="Line 162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90" name="AutoShape 162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34" name="Group 1624"/>
                <p:cNvGrpSpPr>
                  <a:grpSpLocks/>
                </p:cNvGrpSpPr>
                <p:nvPr/>
              </p:nvGrpSpPr>
              <p:grpSpPr bwMode="auto">
                <a:xfrm rot="-10442572">
                  <a:off x="3822" y="2453"/>
                  <a:ext cx="45" cy="106"/>
                  <a:chOff x="624" y="624"/>
                  <a:chExt cx="144" cy="336"/>
                </a:xfrm>
              </p:grpSpPr>
              <p:sp>
                <p:nvSpPr>
                  <p:cNvPr id="154987" name="Line 162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88" name="AutoShape 162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35" name="Group 1627"/>
                <p:cNvGrpSpPr>
                  <a:grpSpLocks/>
                </p:cNvGrpSpPr>
                <p:nvPr/>
              </p:nvGrpSpPr>
              <p:grpSpPr bwMode="auto">
                <a:xfrm rot="-9486875">
                  <a:off x="3729" y="2425"/>
                  <a:ext cx="30" cy="106"/>
                  <a:chOff x="1104" y="624"/>
                  <a:chExt cx="96" cy="336"/>
                </a:xfrm>
              </p:grpSpPr>
              <p:sp>
                <p:nvSpPr>
                  <p:cNvPr id="154985" name="Line 162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86" name="AutoShape 162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5436" name="Group 1630"/>
              <p:cNvGrpSpPr>
                <a:grpSpLocks/>
              </p:cNvGrpSpPr>
              <p:nvPr/>
            </p:nvGrpSpPr>
            <p:grpSpPr bwMode="auto">
              <a:xfrm>
                <a:off x="3597" y="1813"/>
                <a:ext cx="548" cy="572"/>
                <a:chOff x="3597" y="1813"/>
                <a:chExt cx="548" cy="572"/>
              </a:xfrm>
            </p:grpSpPr>
            <p:sp>
              <p:nvSpPr>
                <p:cNvPr id="154947" name="Freeform 1631"/>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5437" name="Group 1632"/>
                <p:cNvGrpSpPr>
                  <a:grpSpLocks/>
                </p:cNvGrpSpPr>
                <p:nvPr/>
              </p:nvGrpSpPr>
              <p:grpSpPr bwMode="auto">
                <a:xfrm>
                  <a:off x="3597" y="1813"/>
                  <a:ext cx="548" cy="572"/>
                  <a:chOff x="3597" y="1813"/>
                  <a:chExt cx="548" cy="572"/>
                </a:xfrm>
              </p:grpSpPr>
              <p:sp>
                <p:nvSpPr>
                  <p:cNvPr id="154949" name="Freeform 1633"/>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4950" name="Freeform 1634"/>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4951" name="Freeform 1635"/>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4952" name="Freeform 1636"/>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4953" name="Freeform 1637"/>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4954" name="Freeform 1638"/>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4955" name="Freeform 1639"/>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nvGrpSpPr>
            <p:cNvPr id="155438" name="Group 1640"/>
            <p:cNvGrpSpPr>
              <a:grpSpLocks/>
            </p:cNvGrpSpPr>
            <p:nvPr/>
          </p:nvGrpSpPr>
          <p:grpSpPr bwMode="auto">
            <a:xfrm>
              <a:off x="2544" y="3504"/>
              <a:ext cx="239" cy="239"/>
              <a:chOff x="3456" y="1680"/>
              <a:chExt cx="879" cy="880"/>
            </a:xfrm>
          </p:grpSpPr>
          <p:grpSp>
            <p:nvGrpSpPr>
              <p:cNvPr id="155439" name="Group 1641"/>
              <p:cNvGrpSpPr>
                <a:grpSpLocks/>
              </p:cNvGrpSpPr>
              <p:nvPr/>
            </p:nvGrpSpPr>
            <p:grpSpPr bwMode="auto">
              <a:xfrm>
                <a:off x="3456" y="1680"/>
                <a:ext cx="879" cy="880"/>
                <a:chOff x="3456" y="1680"/>
                <a:chExt cx="879" cy="880"/>
              </a:xfrm>
            </p:grpSpPr>
            <p:sp>
              <p:nvSpPr>
                <p:cNvPr id="154862" name="Oval 1642"/>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4863" name="AutoShape 1643"/>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5440" name="Group 1644"/>
                <p:cNvGrpSpPr>
                  <a:grpSpLocks/>
                </p:cNvGrpSpPr>
                <p:nvPr/>
              </p:nvGrpSpPr>
              <p:grpSpPr bwMode="auto">
                <a:xfrm rot="988541">
                  <a:off x="3956" y="1686"/>
                  <a:ext cx="30" cy="106"/>
                  <a:chOff x="1104" y="624"/>
                  <a:chExt cx="96" cy="336"/>
                </a:xfrm>
              </p:grpSpPr>
              <p:sp>
                <p:nvSpPr>
                  <p:cNvPr id="154943" name="Line 164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44" name="AutoShape 164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441" name="Group 1647"/>
                <p:cNvGrpSpPr>
                  <a:grpSpLocks/>
                </p:cNvGrpSpPr>
                <p:nvPr/>
              </p:nvGrpSpPr>
              <p:grpSpPr bwMode="auto">
                <a:xfrm>
                  <a:off x="3860" y="1680"/>
                  <a:ext cx="45" cy="106"/>
                  <a:chOff x="624" y="624"/>
                  <a:chExt cx="144" cy="336"/>
                </a:xfrm>
              </p:grpSpPr>
              <p:sp>
                <p:nvSpPr>
                  <p:cNvPr id="154941" name="Line 164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42" name="AutoShape 164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42" name="Group 1650"/>
                <p:cNvGrpSpPr>
                  <a:grpSpLocks/>
                </p:cNvGrpSpPr>
                <p:nvPr/>
              </p:nvGrpSpPr>
              <p:grpSpPr bwMode="auto">
                <a:xfrm rot="1694367">
                  <a:off x="4010" y="1701"/>
                  <a:ext cx="46" cy="106"/>
                  <a:chOff x="624" y="624"/>
                  <a:chExt cx="144" cy="336"/>
                </a:xfrm>
              </p:grpSpPr>
              <p:sp>
                <p:nvSpPr>
                  <p:cNvPr id="154939" name="Line 165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40" name="AutoShape 165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43" name="Group 1653"/>
                <p:cNvGrpSpPr>
                  <a:grpSpLocks/>
                </p:cNvGrpSpPr>
                <p:nvPr/>
              </p:nvGrpSpPr>
              <p:grpSpPr bwMode="auto">
                <a:xfrm rot="2317896">
                  <a:off x="4093" y="1742"/>
                  <a:ext cx="30" cy="107"/>
                  <a:chOff x="1104" y="624"/>
                  <a:chExt cx="96" cy="336"/>
                </a:xfrm>
              </p:grpSpPr>
              <p:sp>
                <p:nvSpPr>
                  <p:cNvPr id="154937" name="Line 165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38" name="AutoShape 165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444" name="Group 1656"/>
                <p:cNvGrpSpPr>
                  <a:grpSpLocks/>
                </p:cNvGrpSpPr>
                <p:nvPr/>
              </p:nvGrpSpPr>
              <p:grpSpPr bwMode="auto">
                <a:xfrm rot="2735006">
                  <a:off x="4150" y="1788"/>
                  <a:ext cx="46" cy="106"/>
                  <a:chOff x="624" y="624"/>
                  <a:chExt cx="144" cy="336"/>
                </a:xfrm>
              </p:grpSpPr>
              <p:sp>
                <p:nvSpPr>
                  <p:cNvPr id="154935" name="Line 165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36" name="AutoShape 165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45" name="Group 1659"/>
                <p:cNvGrpSpPr>
                  <a:grpSpLocks/>
                </p:cNvGrpSpPr>
                <p:nvPr/>
              </p:nvGrpSpPr>
              <p:grpSpPr bwMode="auto">
                <a:xfrm rot="3399677">
                  <a:off x="4222" y="1871"/>
                  <a:ext cx="30" cy="107"/>
                  <a:chOff x="1104" y="624"/>
                  <a:chExt cx="96" cy="336"/>
                </a:xfrm>
              </p:grpSpPr>
              <p:sp>
                <p:nvSpPr>
                  <p:cNvPr id="154933" name="Line 166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34" name="AutoShape 166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446" name="Group 1662"/>
                <p:cNvGrpSpPr>
                  <a:grpSpLocks/>
                </p:cNvGrpSpPr>
                <p:nvPr/>
              </p:nvGrpSpPr>
              <p:grpSpPr bwMode="auto">
                <a:xfrm rot="-847392">
                  <a:off x="3805" y="1689"/>
                  <a:ext cx="30" cy="106"/>
                  <a:chOff x="1104" y="624"/>
                  <a:chExt cx="96" cy="336"/>
                </a:xfrm>
              </p:grpSpPr>
              <p:sp>
                <p:nvSpPr>
                  <p:cNvPr id="154931" name="Line 166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32" name="AutoShape 166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447" name="Group 1665"/>
                <p:cNvGrpSpPr>
                  <a:grpSpLocks/>
                </p:cNvGrpSpPr>
                <p:nvPr/>
              </p:nvGrpSpPr>
              <p:grpSpPr bwMode="auto">
                <a:xfrm rot="-1308084">
                  <a:off x="3709" y="1714"/>
                  <a:ext cx="46" cy="106"/>
                  <a:chOff x="624" y="624"/>
                  <a:chExt cx="144" cy="336"/>
                </a:xfrm>
              </p:grpSpPr>
              <p:sp>
                <p:nvSpPr>
                  <p:cNvPr id="154929" name="Line 166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30" name="AutoShape 166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48" name="Group 1668"/>
                <p:cNvGrpSpPr>
                  <a:grpSpLocks/>
                </p:cNvGrpSpPr>
                <p:nvPr/>
              </p:nvGrpSpPr>
              <p:grpSpPr bwMode="auto">
                <a:xfrm rot="4102505">
                  <a:off x="4244" y="1954"/>
                  <a:ext cx="46" cy="107"/>
                  <a:chOff x="624" y="624"/>
                  <a:chExt cx="144" cy="336"/>
                </a:xfrm>
              </p:grpSpPr>
              <p:sp>
                <p:nvSpPr>
                  <p:cNvPr id="154927" name="Line 166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28" name="AutoShape 167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49" name="Group 1671"/>
                <p:cNvGrpSpPr>
                  <a:grpSpLocks/>
                </p:cNvGrpSpPr>
                <p:nvPr/>
              </p:nvGrpSpPr>
              <p:grpSpPr bwMode="auto">
                <a:xfrm rot="5059798">
                  <a:off x="4267" y="2068"/>
                  <a:ext cx="30" cy="106"/>
                  <a:chOff x="1104" y="624"/>
                  <a:chExt cx="96" cy="336"/>
                </a:xfrm>
              </p:grpSpPr>
              <p:sp>
                <p:nvSpPr>
                  <p:cNvPr id="154925" name="Line 167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26" name="AutoShape 167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450" name="Group 1674"/>
                <p:cNvGrpSpPr>
                  <a:grpSpLocks/>
                </p:cNvGrpSpPr>
                <p:nvPr/>
              </p:nvGrpSpPr>
              <p:grpSpPr bwMode="auto">
                <a:xfrm rot="-1798719">
                  <a:off x="3653" y="1750"/>
                  <a:ext cx="30" cy="105"/>
                  <a:chOff x="1104" y="624"/>
                  <a:chExt cx="96" cy="336"/>
                </a:xfrm>
              </p:grpSpPr>
              <p:sp>
                <p:nvSpPr>
                  <p:cNvPr id="154923" name="Line 167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24" name="AutoShape 167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451" name="Group 1677"/>
                <p:cNvGrpSpPr>
                  <a:grpSpLocks/>
                </p:cNvGrpSpPr>
                <p:nvPr/>
              </p:nvGrpSpPr>
              <p:grpSpPr bwMode="auto">
                <a:xfrm rot="-2598918">
                  <a:off x="3582" y="1806"/>
                  <a:ext cx="46" cy="106"/>
                  <a:chOff x="624" y="624"/>
                  <a:chExt cx="144" cy="336"/>
                </a:xfrm>
              </p:grpSpPr>
              <p:sp>
                <p:nvSpPr>
                  <p:cNvPr id="154921" name="Line 167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22" name="AutoShape 167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52" name="Group 1680"/>
                <p:cNvGrpSpPr>
                  <a:grpSpLocks/>
                </p:cNvGrpSpPr>
                <p:nvPr/>
              </p:nvGrpSpPr>
              <p:grpSpPr bwMode="auto">
                <a:xfrm rot="6008527">
                  <a:off x="4254" y="2137"/>
                  <a:ext cx="45" cy="106"/>
                  <a:chOff x="624" y="624"/>
                  <a:chExt cx="144" cy="336"/>
                </a:xfrm>
              </p:grpSpPr>
              <p:sp>
                <p:nvSpPr>
                  <p:cNvPr id="154919" name="Line 168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20" name="AutoShape 168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453" name="Group 1683"/>
                <p:cNvGrpSpPr>
                  <a:grpSpLocks/>
                </p:cNvGrpSpPr>
                <p:nvPr/>
              </p:nvGrpSpPr>
              <p:grpSpPr bwMode="auto">
                <a:xfrm rot="7337137">
                  <a:off x="4225" y="2244"/>
                  <a:ext cx="31" cy="106"/>
                  <a:chOff x="1104" y="624"/>
                  <a:chExt cx="96" cy="336"/>
                </a:xfrm>
              </p:grpSpPr>
              <p:sp>
                <p:nvSpPr>
                  <p:cNvPr id="154917" name="Line 168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18" name="AutoShape 1685"/>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5454" name="Group 1686"/>
                <p:cNvGrpSpPr>
                  <a:grpSpLocks/>
                </p:cNvGrpSpPr>
                <p:nvPr/>
              </p:nvGrpSpPr>
              <p:grpSpPr bwMode="auto">
                <a:xfrm rot="-3157065">
                  <a:off x="3547" y="1864"/>
                  <a:ext cx="30" cy="106"/>
                  <a:chOff x="1104" y="624"/>
                  <a:chExt cx="96" cy="336"/>
                </a:xfrm>
              </p:grpSpPr>
              <p:sp>
                <p:nvSpPr>
                  <p:cNvPr id="154915" name="Line 168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16" name="AutoShape 168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513" name="Group 1689"/>
                <p:cNvGrpSpPr>
                  <a:grpSpLocks/>
                </p:cNvGrpSpPr>
                <p:nvPr/>
              </p:nvGrpSpPr>
              <p:grpSpPr bwMode="auto">
                <a:xfrm rot="-4328264">
                  <a:off x="3494" y="1969"/>
                  <a:ext cx="45" cy="106"/>
                  <a:chOff x="624" y="624"/>
                  <a:chExt cx="144" cy="336"/>
                </a:xfrm>
              </p:grpSpPr>
              <p:sp>
                <p:nvSpPr>
                  <p:cNvPr id="154913" name="Line 169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14" name="AutoShape 169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14" name="Group 1692"/>
                <p:cNvGrpSpPr>
                  <a:grpSpLocks/>
                </p:cNvGrpSpPr>
                <p:nvPr/>
              </p:nvGrpSpPr>
              <p:grpSpPr bwMode="auto">
                <a:xfrm rot="7963542">
                  <a:off x="4123" y="2355"/>
                  <a:ext cx="46" cy="105"/>
                  <a:chOff x="624" y="624"/>
                  <a:chExt cx="144" cy="336"/>
                </a:xfrm>
              </p:grpSpPr>
              <p:sp>
                <p:nvSpPr>
                  <p:cNvPr id="154911" name="Line 169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12" name="AutoShape 169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16" name="Group 1695"/>
                <p:cNvGrpSpPr>
                  <a:grpSpLocks/>
                </p:cNvGrpSpPr>
                <p:nvPr/>
              </p:nvGrpSpPr>
              <p:grpSpPr bwMode="auto">
                <a:xfrm rot="9196393">
                  <a:off x="4062" y="2411"/>
                  <a:ext cx="31" cy="106"/>
                  <a:chOff x="1104" y="624"/>
                  <a:chExt cx="96" cy="336"/>
                </a:xfrm>
              </p:grpSpPr>
              <p:sp>
                <p:nvSpPr>
                  <p:cNvPr id="154909" name="Line 169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10" name="AutoShape 169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526" name="Group 1698"/>
                <p:cNvGrpSpPr>
                  <a:grpSpLocks/>
                </p:cNvGrpSpPr>
                <p:nvPr/>
              </p:nvGrpSpPr>
              <p:grpSpPr bwMode="auto">
                <a:xfrm rot="-5791417">
                  <a:off x="3494" y="2084"/>
                  <a:ext cx="30" cy="106"/>
                  <a:chOff x="1104" y="624"/>
                  <a:chExt cx="96" cy="336"/>
                </a:xfrm>
              </p:grpSpPr>
              <p:sp>
                <p:nvSpPr>
                  <p:cNvPr id="154907" name="Line 169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08" name="AutoShape 170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527" name="Group 1701"/>
                <p:cNvGrpSpPr>
                  <a:grpSpLocks/>
                </p:cNvGrpSpPr>
                <p:nvPr/>
              </p:nvGrpSpPr>
              <p:grpSpPr bwMode="auto">
                <a:xfrm rot="-6321801">
                  <a:off x="3517" y="2197"/>
                  <a:ext cx="45" cy="107"/>
                  <a:chOff x="624" y="624"/>
                  <a:chExt cx="144" cy="336"/>
                </a:xfrm>
              </p:grpSpPr>
              <p:sp>
                <p:nvSpPr>
                  <p:cNvPr id="154905" name="Line 170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06" name="AutoShape 170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28" name="Group 1704"/>
                <p:cNvGrpSpPr>
                  <a:grpSpLocks/>
                </p:cNvGrpSpPr>
                <p:nvPr/>
              </p:nvGrpSpPr>
              <p:grpSpPr bwMode="auto">
                <a:xfrm rot="7902209">
                  <a:off x="4183" y="2301"/>
                  <a:ext cx="45" cy="106"/>
                  <a:chOff x="624" y="624"/>
                  <a:chExt cx="144" cy="336"/>
                </a:xfrm>
              </p:grpSpPr>
              <p:sp>
                <p:nvSpPr>
                  <p:cNvPr id="154903" name="Line 170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04" name="AutoShape 170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29" name="Group 1707"/>
                <p:cNvGrpSpPr>
                  <a:grpSpLocks/>
                </p:cNvGrpSpPr>
                <p:nvPr/>
              </p:nvGrpSpPr>
              <p:grpSpPr bwMode="auto">
                <a:xfrm rot="10039961">
                  <a:off x="3992" y="2440"/>
                  <a:ext cx="46" cy="105"/>
                  <a:chOff x="624" y="624"/>
                  <a:chExt cx="144" cy="336"/>
                </a:xfrm>
              </p:grpSpPr>
              <p:sp>
                <p:nvSpPr>
                  <p:cNvPr id="154901" name="Line 170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902" name="AutoShape 170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30" name="Group 1710"/>
                <p:cNvGrpSpPr>
                  <a:grpSpLocks/>
                </p:cNvGrpSpPr>
                <p:nvPr/>
              </p:nvGrpSpPr>
              <p:grpSpPr bwMode="auto">
                <a:xfrm rot="10544209">
                  <a:off x="3917" y="2454"/>
                  <a:ext cx="30" cy="106"/>
                  <a:chOff x="1104" y="624"/>
                  <a:chExt cx="96" cy="336"/>
                </a:xfrm>
              </p:grpSpPr>
              <p:sp>
                <p:nvSpPr>
                  <p:cNvPr id="154899" name="Line 171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900" name="AutoShape 171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531" name="Group 1713"/>
                <p:cNvGrpSpPr>
                  <a:grpSpLocks/>
                </p:cNvGrpSpPr>
                <p:nvPr/>
              </p:nvGrpSpPr>
              <p:grpSpPr bwMode="auto">
                <a:xfrm rot="-7701873">
                  <a:off x="3577" y="2303"/>
                  <a:ext cx="30" cy="106"/>
                  <a:chOff x="1104" y="624"/>
                  <a:chExt cx="96" cy="336"/>
                </a:xfrm>
              </p:grpSpPr>
              <p:sp>
                <p:nvSpPr>
                  <p:cNvPr id="154897" name="Line 171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98" name="AutoShape 171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532" name="Group 1716"/>
                <p:cNvGrpSpPr>
                  <a:grpSpLocks/>
                </p:cNvGrpSpPr>
                <p:nvPr/>
              </p:nvGrpSpPr>
              <p:grpSpPr bwMode="auto">
                <a:xfrm rot="-8936243">
                  <a:off x="3633" y="2371"/>
                  <a:ext cx="45" cy="106"/>
                  <a:chOff x="624" y="624"/>
                  <a:chExt cx="144" cy="336"/>
                </a:xfrm>
              </p:grpSpPr>
              <p:sp>
                <p:nvSpPr>
                  <p:cNvPr id="154895" name="Line 171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96" name="AutoShape 171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33" name="Group 1719"/>
                <p:cNvGrpSpPr>
                  <a:grpSpLocks/>
                </p:cNvGrpSpPr>
                <p:nvPr/>
              </p:nvGrpSpPr>
              <p:grpSpPr bwMode="auto">
                <a:xfrm rot="-10442572">
                  <a:off x="3822" y="2453"/>
                  <a:ext cx="45" cy="106"/>
                  <a:chOff x="624" y="624"/>
                  <a:chExt cx="144" cy="336"/>
                </a:xfrm>
              </p:grpSpPr>
              <p:sp>
                <p:nvSpPr>
                  <p:cNvPr id="154893" name="Line 172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94" name="AutoShape 172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34" name="Group 1722"/>
                <p:cNvGrpSpPr>
                  <a:grpSpLocks/>
                </p:cNvGrpSpPr>
                <p:nvPr/>
              </p:nvGrpSpPr>
              <p:grpSpPr bwMode="auto">
                <a:xfrm rot="-9486875">
                  <a:off x="3729" y="2425"/>
                  <a:ext cx="30" cy="106"/>
                  <a:chOff x="1104" y="624"/>
                  <a:chExt cx="96" cy="336"/>
                </a:xfrm>
              </p:grpSpPr>
              <p:sp>
                <p:nvSpPr>
                  <p:cNvPr id="154891" name="Line 172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92" name="AutoShape 172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5535" name="Group 1725"/>
              <p:cNvGrpSpPr>
                <a:grpSpLocks/>
              </p:cNvGrpSpPr>
              <p:nvPr/>
            </p:nvGrpSpPr>
            <p:grpSpPr bwMode="auto">
              <a:xfrm>
                <a:off x="3597" y="1813"/>
                <a:ext cx="548" cy="572"/>
                <a:chOff x="3597" y="1813"/>
                <a:chExt cx="548" cy="572"/>
              </a:xfrm>
            </p:grpSpPr>
            <p:sp>
              <p:nvSpPr>
                <p:cNvPr id="154853" name="Freeform 1726"/>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5536" name="Group 1727"/>
                <p:cNvGrpSpPr>
                  <a:grpSpLocks/>
                </p:cNvGrpSpPr>
                <p:nvPr/>
              </p:nvGrpSpPr>
              <p:grpSpPr bwMode="auto">
                <a:xfrm>
                  <a:off x="3597" y="1813"/>
                  <a:ext cx="548" cy="572"/>
                  <a:chOff x="3597" y="1813"/>
                  <a:chExt cx="548" cy="572"/>
                </a:xfrm>
              </p:grpSpPr>
              <p:sp>
                <p:nvSpPr>
                  <p:cNvPr id="154855" name="Freeform 1728"/>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4856" name="Freeform 1729"/>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4857" name="Freeform 1730"/>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4858" name="Freeform 1731"/>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4859" name="Freeform 1732"/>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4860" name="Freeform 1733"/>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4861" name="Freeform 1734"/>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nvGrpSpPr>
            <p:cNvPr id="155537" name="Group 1735"/>
            <p:cNvGrpSpPr>
              <a:grpSpLocks/>
            </p:cNvGrpSpPr>
            <p:nvPr/>
          </p:nvGrpSpPr>
          <p:grpSpPr bwMode="auto">
            <a:xfrm>
              <a:off x="2641" y="1488"/>
              <a:ext cx="239" cy="239"/>
              <a:chOff x="3456" y="1680"/>
              <a:chExt cx="879" cy="880"/>
            </a:xfrm>
          </p:grpSpPr>
          <p:grpSp>
            <p:nvGrpSpPr>
              <p:cNvPr id="155538" name="Group 1736"/>
              <p:cNvGrpSpPr>
                <a:grpSpLocks/>
              </p:cNvGrpSpPr>
              <p:nvPr/>
            </p:nvGrpSpPr>
            <p:grpSpPr bwMode="auto">
              <a:xfrm>
                <a:off x="3456" y="1680"/>
                <a:ext cx="879" cy="880"/>
                <a:chOff x="3456" y="1680"/>
                <a:chExt cx="879" cy="880"/>
              </a:xfrm>
            </p:grpSpPr>
            <p:sp>
              <p:nvSpPr>
                <p:cNvPr id="154768" name="Oval 1737"/>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4769" name="AutoShape 1738"/>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5539" name="Group 1739"/>
                <p:cNvGrpSpPr>
                  <a:grpSpLocks/>
                </p:cNvGrpSpPr>
                <p:nvPr/>
              </p:nvGrpSpPr>
              <p:grpSpPr bwMode="auto">
                <a:xfrm rot="988541">
                  <a:off x="3956" y="1686"/>
                  <a:ext cx="30" cy="106"/>
                  <a:chOff x="1104" y="624"/>
                  <a:chExt cx="96" cy="336"/>
                </a:xfrm>
              </p:grpSpPr>
              <p:sp>
                <p:nvSpPr>
                  <p:cNvPr id="154849" name="Line 174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50" name="AutoShape 174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540" name="Group 1742"/>
                <p:cNvGrpSpPr>
                  <a:grpSpLocks/>
                </p:cNvGrpSpPr>
                <p:nvPr/>
              </p:nvGrpSpPr>
              <p:grpSpPr bwMode="auto">
                <a:xfrm>
                  <a:off x="3860" y="1680"/>
                  <a:ext cx="45" cy="106"/>
                  <a:chOff x="624" y="624"/>
                  <a:chExt cx="144" cy="336"/>
                </a:xfrm>
              </p:grpSpPr>
              <p:sp>
                <p:nvSpPr>
                  <p:cNvPr id="154847" name="Line 174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48" name="AutoShape 174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41" name="Group 1745"/>
                <p:cNvGrpSpPr>
                  <a:grpSpLocks/>
                </p:cNvGrpSpPr>
                <p:nvPr/>
              </p:nvGrpSpPr>
              <p:grpSpPr bwMode="auto">
                <a:xfrm rot="1694367">
                  <a:off x="4010" y="1701"/>
                  <a:ext cx="46" cy="106"/>
                  <a:chOff x="624" y="624"/>
                  <a:chExt cx="144" cy="336"/>
                </a:xfrm>
              </p:grpSpPr>
              <p:sp>
                <p:nvSpPr>
                  <p:cNvPr id="154845" name="Line 174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46" name="AutoShape 174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42" name="Group 1748"/>
                <p:cNvGrpSpPr>
                  <a:grpSpLocks/>
                </p:cNvGrpSpPr>
                <p:nvPr/>
              </p:nvGrpSpPr>
              <p:grpSpPr bwMode="auto">
                <a:xfrm rot="2317896">
                  <a:off x="4093" y="1742"/>
                  <a:ext cx="30" cy="107"/>
                  <a:chOff x="1104" y="624"/>
                  <a:chExt cx="96" cy="336"/>
                </a:xfrm>
              </p:grpSpPr>
              <p:sp>
                <p:nvSpPr>
                  <p:cNvPr id="154843" name="Line 174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44" name="AutoShape 175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543" name="Group 1751"/>
                <p:cNvGrpSpPr>
                  <a:grpSpLocks/>
                </p:cNvGrpSpPr>
                <p:nvPr/>
              </p:nvGrpSpPr>
              <p:grpSpPr bwMode="auto">
                <a:xfrm rot="2735006">
                  <a:off x="4150" y="1788"/>
                  <a:ext cx="46" cy="106"/>
                  <a:chOff x="624" y="624"/>
                  <a:chExt cx="144" cy="336"/>
                </a:xfrm>
              </p:grpSpPr>
              <p:sp>
                <p:nvSpPr>
                  <p:cNvPr id="154841" name="Line 175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42" name="AutoShape 175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44" name="Group 1754"/>
                <p:cNvGrpSpPr>
                  <a:grpSpLocks/>
                </p:cNvGrpSpPr>
                <p:nvPr/>
              </p:nvGrpSpPr>
              <p:grpSpPr bwMode="auto">
                <a:xfrm rot="3399677">
                  <a:off x="4222" y="1871"/>
                  <a:ext cx="30" cy="107"/>
                  <a:chOff x="1104" y="624"/>
                  <a:chExt cx="96" cy="336"/>
                </a:xfrm>
              </p:grpSpPr>
              <p:sp>
                <p:nvSpPr>
                  <p:cNvPr id="154839" name="Line 175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40" name="AutoShape 175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545" name="Group 1757"/>
                <p:cNvGrpSpPr>
                  <a:grpSpLocks/>
                </p:cNvGrpSpPr>
                <p:nvPr/>
              </p:nvGrpSpPr>
              <p:grpSpPr bwMode="auto">
                <a:xfrm rot="-847392">
                  <a:off x="3805" y="1689"/>
                  <a:ext cx="30" cy="106"/>
                  <a:chOff x="1104" y="624"/>
                  <a:chExt cx="96" cy="336"/>
                </a:xfrm>
              </p:grpSpPr>
              <p:sp>
                <p:nvSpPr>
                  <p:cNvPr id="154837" name="Line 175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38" name="AutoShape 175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546" name="Group 1760"/>
                <p:cNvGrpSpPr>
                  <a:grpSpLocks/>
                </p:cNvGrpSpPr>
                <p:nvPr/>
              </p:nvGrpSpPr>
              <p:grpSpPr bwMode="auto">
                <a:xfrm rot="-1308084">
                  <a:off x="3709" y="1714"/>
                  <a:ext cx="46" cy="106"/>
                  <a:chOff x="624" y="624"/>
                  <a:chExt cx="144" cy="336"/>
                </a:xfrm>
              </p:grpSpPr>
              <p:sp>
                <p:nvSpPr>
                  <p:cNvPr id="154835" name="Line 176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36" name="AutoShape 176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47" name="Group 1763"/>
                <p:cNvGrpSpPr>
                  <a:grpSpLocks/>
                </p:cNvGrpSpPr>
                <p:nvPr/>
              </p:nvGrpSpPr>
              <p:grpSpPr bwMode="auto">
                <a:xfrm rot="4102505">
                  <a:off x="4244" y="1954"/>
                  <a:ext cx="46" cy="107"/>
                  <a:chOff x="624" y="624"/>
                  <a:chExt cx="144" cy="336"/>
                </a:xfrm>
              </p:grpSpPr>
              <p:sp>
                <p:nvSpPr>
                  <p:cNvPr id="154833" name="Line 176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34" name="AutoShape 176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48" name="Group 1766"/>
                <p:cNvGrpSpPr>
                  <a:grpSpLocks/>
                </p:cNvGrpSpPr>
                <p:nvPr/>
              </p:nvGrpSpPr>
              <p:grpSpPr bwMode="auto">
                <a:xfrm rot="5059798">
                  <a:off x="4267" y="2068"/>
                  <a:ext cx="30" cy="106"/>
                  <a:chOff x="1104" y="624"/>
                  <a:chExt cx="96" cy="336"/>
                </a:xfrm>
              </p:grpSpPr>
              <p:sp>
                <p:nvSpPr>
                  <p:cNvPr id="154831" name="Line 176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32" name="AutoShape 176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549" name="Group 1769"/>
                <p:cNvGrpSpPr>
                  <a:grpSpLocks/>
                </p:cNvGrpSpPr>
                <p:nvPr/>
              </p:nvGrpSpPr>
              <p:grpSpPr bwMode="auto">
                <a:xfrm rot="-1798719">
                  <a:off x="3653" y="1750"/>
                  <a:ext cx="30" cy="105"/>
                  <a:chOff x="1104" y="624"/>
                  <a:chExt cx="96" cy="336"/>
                </a:xfrm>
              </p:grpSpPr>
              <p:sp>
                <p:nvSpPr>
                  <p:cNvPr id="154829" name="Line 177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30" name="AutoShape 177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550" name="Group 1772"/>
                <p:cNvGrpSpPr>
                  <a:grpSpLocks/>
                </p:cNvGrpSpPr>
                <p:nvPr/>
              </p:nvGrpSpPr>
              <p:grpSpPr bwMode="auto">
                <a:xfrm rot="-2598918">
                  <a:off x="3582" y="1806"/>
                  <a:ext cx="46" cy="106"/>
                  <a:chOff x="624" y="624"/>
                  <a:chExt cx="144" cy="336"/>
                </a:xfrm>
              </p:grpSpPr>
              <p:sp>
                <p:nvSpPr>
                  <p:cNvPr id="154827" name="Line 177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28" name="AutoShape 177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51" name="Group 1775"/>
                <p:cNvGrpSpPr>
                  <a:grpSpLocks/>
                </p:cNvGrpSpPr>
                <p:nvPr/>
              </p:nvGrpSpPr>
              <p:grpSpPr bwMode="auto">
                <a:xfrm rot="6008527">
                  <a:off x="4254" y="2137"/>
                  <a:ext cx="45" cy="106"/>
                  <a:chOff x="624" y="624"/>
                  <a:chExt cx="144" cy="336"/>
                </a:xfrm>
              </p:grpSpPr>
              <p:sp>
                <p:nvSpPr>
                  <p:cNvPr id="154825" name="Line 177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26" name="AutoShape 177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552" name="Group 1778"/>
                <p:cNvGrpSpPr>
                  <a:grpSpLocks/>
                </p:cNvGrpSpPr>
                <p:nvPr/>
              </p:nvGrpSpPr>
              <p:grpSpPr bwMode="auto">
                <a:xfrm rot="7337137">
                  <a:off x="4225" y="2244"/>
                  <a:ext cx="31" cy="106"/>
                  <a:chOff x="1104" y="624"/>
                  <a:chExt cx="96" cy="336"/>
                </a:xfrm>
              </p:grpSpPr>
              <p:sp>
                <p:nvSpPr>
                  <p:cNvPr id="154823" name="Line 177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24" name="AutoShape 1780"/>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5619" name="Group 1781"/>
                <p:cNvGrpSpPr>
                  <a:grpSpLocks/>
                </p:cNvGrpSpPr>
                <p:nvPr/>
              </p:nvGrpSpPr>
              <p:grpSpPr bwMode="auto">
                <a:xfrm rot="-3157065">
                  <a:off x="3547" y="1864"/>
                  <a:ext cx="30" cy="106"/>
                  <a:chOff x="1104" y="624"/>
                  <a:chExt cx="96" cy="336"/>
                </a:xfrm>
              </p:grpSpPr>
              <p:sp>
                <p:nvSpPr>
                  <p:cNvPr id="154821" name="Line 178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22" name="AutoShape 178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20" name="Group 1784"/>
                <p:cNvGrpSpPr>
                  <a:grpSpLocks/>
                </p:cNvGrpSpPr>
                <p:nvPr/>
              </p:nvGrpSpPr>
              <p:grpSpPr bwMode="auto">
                <a:xfrm rot="-4328264">
                  <a:off x="3494" y="1969"/>
                  <a:ext cx="45" cy="106"/>
                  <a:chOff x="624" y="624"/>
                  <a:chExt cx="144" cy="336"/>
                </a:xfrm>
              </p:grpSpPr>
              <p:sp>
                <p:nvSpPr>
                  <p:cNvPr id="154819" name="Line 178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20" name="AutoShape 178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21" name="Group 1787"/>
                <p:cNvGrpSpPr>
                  <a:grpSpLocks/>
                </p:cNvGrpSpPr>
                <p:nvPr/>
              </p:nvGrpSpPr>
              <p:grpSpPr bwMode="auto">
                <a:xfrm rot="7963542">
                  <a:off x="4123" y="2355"/>
                  <a:ext cx="46" cy="105"/>
                  <a:chOff x="624" y="624"/>
                  <a:chExt cx="144" cy="336"/>
                </a:xfrm>
              </p:grpSpPr>
              <p:sp>
                <p:nvSpPr>
                  <p:cNvPr id="154817" name="Line 178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18" name="AutoShape 178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22" name="Group 1790"/>
                <p:cNvGrpSpPr>
                  <a:grpSpLocks/>
                </p:cNvGrpSpPr>
                <p:nvPr/>
              </p:nvGrpSpPr>
              <p:grpSpPr bwMode="auto">
                <a:xfrm rot="9196393">
                  <a:off x="4062" y="2411"/>
                  <a:ext cx="31" cy="106"/>
                  <a:chOff x="1104" y="624"/>
                  <a:chExt cx="96" cy="336"/>
                </a:xfrm>
              </p:grpSpPr>
              <p:sp>
                <p:nvSpPr>
                  <p:cNvPr id="154815" name="Line 179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16" name="AutoShape 179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23" name="Group 1793"/>
                <p:cNvGrpSpPr>
                  <a:grpSpLocks/>
                </p:cNvGrpSpPr>
                <p:nvPr/>
              </p:nvGrpSpPr>
              <p:grpSpPr bwMode="auto">
                <a:xfrm rot="-5791417">
                  <a:off x="3494" y="2084"/>
                  <a:ext cx="30" cy="106"/>
                  <a:chOff x="1104" y="624"/>
                  <a:chExt cx="96" cy="336"/>
                </a:xfrm>
              </p:grpSpPr>
              <p:sp>
                <p:nvSpPr>
                  <p:cNvPr id="154813" name="Line 179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14" name="AutoShape 179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24" name="Group 1796"/>
                <p:cNvGrpSpPr>
                  <a:grpSpLocks/>
                </p:cNvGrpSpPr>
                <p:nvPr/>
              </p:nvGrpSpPr>
              <p:grpSpPr bwMode="auto">
                <a:xfrm rot="-6321801">
                  <a:off x="3517" y="2197"/>
                  <a:ext cx="45" cy="107"/>
                  <a:chOff x="624" y="624"/>
                  <a:chExt cx="144" cy="336"/>
                </a:xfrm>
              </p:grpSpPr>
              <p:sp>
                <p:nvSpPr>
                  <p:cNvPr id="154811" name="Line 179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12" name="AutoShape 179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25" name="Group 1799"/>
                <p:cNvGrpSpPr>
                  <a:grpSpLocks/>
                </p:cNvGrpSpPr>
                <p:nvPr/>
              </p:nvGrpSpPr>
              <p:grpSpPr bwMode="auto">
                <a:xfrm rot="7902209">
                  <a:off x="4183" y="2301"/>
                  <a:ext cx="45" cy="106"/>
                  <a:chOff x="624" y="624"/>
                  <a:chExt cx="144" cy="336"/>
                </a:xfrm>
              </p:grpSpPr>
              <p:sp>
                <p:nvSpPr>
                  <p:cNvPr id="154809" name="Line 180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10" name="AutoShape 180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26" name="Group 1802"/>
                <p:cNvGrpSpPr>
                  <a:grpSpLocks/>
                </p:cNvGrpSpPr>
                <p:nvPr/>
              </p:nvGrpSpPr>
              <p:grpSpPr bwMode="auto">
                <a:xfrm rot="10039961">
                  <a:off x="3992" y="2440"/>
                  <a:ext cx="46" cy="105"/>
                  <a:chOff x="624" y="624"/>
                  <a:chExt cx="144" cy="336"/>
                </a:xfrm>
              </p:grpSpPr>
              <p:sp>
                <p:nvSpPr>
                  <p:cNvPr id="154807" name="Line 180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08" name="AutoShape 180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27" name="Group 1805"/>
                <p:cNvGrpSpPr>
                  <a:grpSpLocks/>
                </p:cNvGrpSpPr>
                <p:nvPr/>
              </p:nvGrpSpPr>
              <p:grpSpPr bwMode="auto">
                <a:xfrm rot="10544209">
                  <a:off x="3917" y="2454"/>
                  <a:ext cx="30" cy="106"/>
                  <a:chOff x="1104" y="624"/>
                  <a:chExt cx="96" cy="336"/>
                </a:xfrm>
              </p:grpSpPr>
              <p:sp>
                <p:nvSpPr>
                  <p:cNvPr id="154805" name="Line 180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06" name="AutoShape 180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28" name="Group 1808"/>
                <p:cNvGrpSpPr>
                  <a:grpSpLocks/>
                </p:cNvGrpSpPr>
                <p:nvPr/>
              </p:nvGrpSpPr>
              <p:grpSpPr bwMode="auto">
                <a:xfrm rot="-7701873">
                  <a:off x="3577" y="2303"/>
                  <a:ext cx="30" cy="106"/>
                  <a:chOff x="1104" y="624"/>
                  <a:chExt cx="96" cy="336"/>
                </a:xfrm>
              </p:grpSpPr>
              <p:sp>
                <p:nvSpPr>
                  <p:cNvPr id="154803" name="Line 180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804" name="AutoShape 181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29" name="Group 1811"/>
                <p:cNvGrpSpPr>
                  <a:grpSpLocks/>
                </p:cNvGrpSpPr>
                <p:nvPr/>
              </p:nvGrpSpPr>
              <p:grpSpPr bwMode="auto">
                <a:xfrm rot="-8936243">
                  <a:off x="3633" y="2371"/>
                  <a:ext cx="45" cy="106"/>
                  <a:chOff x="624" y="624"/>
                  <a:chExt cx="144" cy="336"/>
                </a:xfrm>
              </p:grpSpPr>
              <p:sp>
                <p:nvSpPr>
                  <p:cNvPr id="154801" name="Line 181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02" name="AutoShape 181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30" name="Group 1814"/>
                <p:cNvGrpSpPr>
                  <a:grpSpLocks/>
                </p:cNvGrpSpPr>
                <p:nvPr/>
              </p:nvGrpSpPr>
              <p:grpSpPr bwMode="auto">
                <a:xfrm rot="-10442572">
                  <a:off x="3822" y="2453"/>
                  <a:ext cx="45" cy="106"/>
                  <a:chOff x="624" y="624"/>
                  <a:chExt cx="144" cy="336"/>
                </a:xfrm>
              </p:grpSpPr>
              <p:sp>
                <p:nvSpPr>
                  <p:cNvPr id="154799" name="Line 181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800" name="AutoShape 181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31" name="Group 1817"/>
                <p:cNvGrpSpPr>
                  <a:grpSpLocks/>
                </p:cNvGrpSpPr>
                <p:nvPr/>
              </p:nvGrpSpPr>
              <p:grpSpPr bwMode="auto">
                <a:xfrm rot="-9486875">
                  <a:off x="3729" y="2425"/>
                  <a:ext cx="30" cy="106"/>
                  <a:chOff x="1104" y="624"/>
                  <a:chExt cx="96" cy="336"/>
                </a:xfrm>
              </p:grpSpPr>
              <p:sp>
                <p:nvSpPr>
                  <p:cNvPr id="154797" name="Line 181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98" name="AutoShape 181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5632" name="Group 1820"/>
              <p:cNvGrpSpPr>
                <a:grpSpLocks/>
              </p:cNvGrpSpPr>
              <p:nvPr/>
            </p:nvGrpSpPr>
            <p:grpSpPr bwMode="auto">
              <a:xfrm>
                <a:off x="3597" y="1813"/>
                <a:ext cx="548" cy="572"/>
                <a:chOff x="3597" y="1813"/>
                <a:chExt cx="548" cy="572"/>
              </a:xfrm>
            </p:grpSpPr>
            <p:sp>
              <p:nvSpPr>
                <p:cNvPr id="154759" name="Freeform 1821"/>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5633" name="Group 1822"/>
                <p:cNvGrpSpPr>
                  <a:grpSpLocks/>
                </p:cNvGrpSpPr>
                <p:nvPr/>
              </p:nvGrpSpPr>
              <p:grpSpPr bwMode="auto">
                <a:xfrm>
                  <a:off x="3597" y="1813"/>
                  <a:ext cx="548" cy="572"/>
                  <a:chOff x="3597" y="1813"/>
                  <a:chExt cx="548" cy="572"/>
                </a:xfrm>
              </p:grpSpPr>
              <p:sp>
                <p:nvSpPr>
                  <p:cNvPr id="154761" name="Freeform 1823"/>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4762" name="Freeform 1824"/>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4763" name="Freeform 1825"/>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4764" name="Freeform 1826"/>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4765" name="Freeform 1827"/>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4766" name="Freeform 1828"/>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4767" name="Freeform 1829"/>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nvGrpSpPr>
            <p:cNvPr id="155634" name="Group 1925"/>
            <p:cNvGrpSpPr>
              <a:grpSpLocks/>
            </p:cNvGrpSpPr>
            <p:nvPr/>
          </p:nvGrpSpPr>
          <p:grpSpPr bwMode="auto">
            <a:xfrm>
              <a:off x="3984" y="2592"/>
              <a:ext cx="239" cy="239"/>
              <a:chOff x="3456" y="1680"/>
              <a:chExt cx="879" cy="880"/>
            </a:xfrm>
          </p:grpSpPr>
          <p:grpSp>
            <p:nvGrpSpPr>
              <p:cNvPr id="155635" name="Group 1926"/>
              <p:cNvGrpSpPr>
                <a:grpSpLocks/>
              </p:cNvGrpSpPr>
              <p:nvPr/>
            </p:nvGrpSpPr>
            <p:grpSpPr bwMode="auto">
              <a:xfrm>
                <a:off x="3456" y="1680"/>
                <a:ext cx="879" cy="880"/>
                <a:chOff x="3456" y="1680"/>
                <a:chExt cx="879" cy="880"/>
              </a:xfrm>
            </p:grpSpPr>
            <p:sp>
              <p:nvSpPr>
                <p:cNvPr id="154674" name="Oval 1927"/>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4675" name="AutoShape 1928"/>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5636" name="Group 1929"/>
                <p:cNvGrpSpPr>
                  <a:grpSpLocks/>
                </p:cNvGrpSpPr>
                <p:nvPr/>
              </p:nvGrpSpPr>
              <p:grpSpPr bwMode="auto">
                <a:xfrm rot="988541">
                  <a:off x="3956" y="1686"/>
                  <a:ext cx="30" cy="106"/>
                  <a:chOff x="1104" y="624"/>
                  <a:chExt cx="96" cy="336"/>
                </a:xfrm>
              </p:grpSpPr>
              <p:sp>
                <p:nvSpPr>
                  <p:cNvPr id="154755" name="Line 193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56" name="AutoShape 193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37" name="Group 1932"/>
                <p:cNvGrpSpPr>
                  <a:grpSpLocks/>
                </p:cNvGrpSpPr>
                <p:nvPr/>
              </p:nvGrpSpPr>
              <p:grpSpPr bwMode="auto">
                <a:xfrm>
                  <a:off x="3860" y="1680"/>
                  <a:ext cx="45" cy="106"/>
                  <a:chOff x="624" y="624"/>
                  <a:chExt cx="144" cy="336"/>
                </a:xfrm>
              </p:grpSpPr>
              <p:sp>
                <p:nvSpPr>
                  <p:cNvPr id="154753" name="Line 193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54" name="AutoShape 193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38" name="Group 1935"/>
                <p:cNvGrpSpPr>
                  <a:grpSpLocks/>
                </p:cNvGrpSpPr>
                <p:nvPr/>
              </p:nvGrpSpPr>
              <p:grpSpPr bwMode="auto">
                <a:xfrm rot="1694367">
                  <a:off x="4010" y="1701"/>
                  <a:ext cx="46" cy="106"/>
                  <a:chOff x="624" y="624"/>
                  <a:chExt cx="144" cy="336"/>
                </a:xfrm>
              </p:grpSpPr>
              <p:sp>
                <p:nvSpPr>
                  <p:cNvPr id="154751" name="Line 193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52" name="AutoShape 193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39" name="Group 1938"/>
                <p:cNvGrpSpPr>
                  <a:grpSpLocks/>
                </p:cNvGrpSpPr>
                <p:nvPr/>
              </p:nvGrpSpPr>
              <p:grpSpPr bwMode="auto">
                <a:xfrm rot="2317896">
                  <a:off x="4093" y="1742"/>
                  <a:ext cx="30" cy="107"/>
                  <a:chOff x="1104" y="624"/>
                  <a:chExt cx="96" cy="336"/>
                </a:xfrm>
              </p:grpSpPr>
              <p:sp>
                <p:nvSpPr>
                  <p:cNvPr id="154749" name="Line 193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50" name="AutoShape 194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40" name="Group 1941"/>
                <p:cNvGrpSpPr>
                  <a:grpSpLocks/>
                </p:cNvGrpSpPr>
                <p:nvPr/>
              </p:nvGrpSpPr>
              <p:grpSpPr bwMode="auto">
                <a:xfrm rot="2735006">
                  <a:off x="4150" y="1788"/>
                  <a:ext cx="46" cy="106"/>
                  <a:chOff x="624" y="624"/>
                  <a:chExt cx="144" cy="336"/>
                </a:xfrm>
              </p:grpSpPr>
              <p:sp>
                <p:nvSpPr>
                  <p:cNvPr id="154747" name="Line 194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48" name="AutoShape 194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41" name="Group 1944"/>
                <p:cNvGrpSpPr>
                  <a:grpSpLocks/>
                </p:cNvGrpSpPr>
                <p:nvPr/>
              </p:nvGrpSpPr>
              <p:grpSpPr bwMode="auto">
                <a:xfrm rot="3399677">
                  <a:off x="4222" y="1871"/>
                  <a:ext cx="30" cy="107"/>
                  <a:chOff x="1104" y="624"/>
                  <a:chExt cx="96" cy="336"/>
                </a:xfrm>
              </p:grpSpPr>
              <p:sp>
                <p:nvSpPr>
                  <p:cNvPr id="154745" name="Line 194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46" name="AutoShape 194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42" name="Group 1947"/>
                <p:cNvGrpSpPr>
                  <a:grpSpLocks/>
                </p:cNvGrpSpPr>
                <p:nvPr/>
              </p:nvGrpSpPr>
              <p:grpSpPr bwMode="auto">
                <a:xfrm rot="-847392">
                  <a:off x="3805" y="1689"/>
                  <a:ext cx="30" cy="106"/>
                  <a:chOff x="1104" y="624"/>
                  <a:chExt cx="96" cy="336"/>
                </a:xfrm>
              </p:grpSpPr>
              <p:sp>
                <p:nvSpPr>
                  <p:cNvPr id="154743" name="Line 194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44" name="AutoShape 194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43" name="Group 1950"/>
                <p:cNvGrpSpPr>
                  <a:grpSpLocks/>
                </p:cNvGrpSpPr>
                <p:nvPr/>
              </p:nvGrpSpPr>
              <p:grpSpPr bwMode="auto">
                <a:xfrm rot="-1308084">
                  <a:off x="3709" y="1714"/>
                  <a:ext cx="46" cy="106"/>
                  <a:chOff x="624" y="624"/>
                  <a:chExt cx="144" cy="336"/>
                </a:xfrm>
              </p:grpSpPr>
              <p:sp>
                <p:nvSpPr>
                  <p:cNvPr id="154741" name="Line 195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42" name="AutoShape 195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44" name="Group 1953"/>
                <p:cNvGrpSpPr>
                  <a:grpSpLocks/>
                </p:cNvGrpSpPr>
                <p:nvPr/>
              </p:nvGrpSpPr>
              <p:grpSpPr bwMode="auto">
                <a:xfrm rot="4102505">
                  <a:off x="4244" y="1954"/>
                  <a:ext cx="46" cy="107"/>
                  <a:chOff x="624" y="624"/>
                  <a:chExt cx="144" cy="336"/>
                </a:xfrm>
              </p:grpSpPr>
              <p:sp>
                <p:nvSpPr>
                  <p:cNvPr id="154739" name="Line 195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40" name="AutoShape 195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45" name="Group 1956"/>
                <p:cNvGrpSpPr>
                  <a:grpSpLocks/>
                </p:cNvGrpSpPr>
                <p:nvPr/>
              </p:nvGrpSpPr>
              <p:grpSpPr bwMode="auto">
                <a:xfrm rot="5059798">
                  <a:off x="4267" y="2068"/>
                  <a:ext cx="30" cy="106"/>
                  <a:chOff x="1104" y="624"/>
                  <a:chExt cx="96" cy="336"/>
                </a:xfrm>
              </p:grpSpPr>
              <p:sp>
                <p:nvSpPr>
                  <p:cNvPr id="154737" name="Line 195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38" name="AutoShape 195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46" name="Group 1959"/>
                <p:cNvGrpSpPr>
                  <a:grpSpLocks/>
                </p:cNvGrpSpPr>
                <p:nvPr/>
              </p:nvGrpSpPr>
              <p:grpSpPr bwMode="auto">
                <a:xfrm rot="-1798719">
                  <a:off x="3653" y="1750"/>
                  <a:ext cx="30" cy="105"/>
                  <a:chOff x="1104" y="624"/>
                  <a:chExt cx="96" cy="336"/>
                </a:xfrm>
              </p:grpSpPr>
              <p:sp>
                <p:nvSpPr>
                  <p:cNvPr id="154735" name="Line 196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36" name="AutoShape 196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47" name="Group 1962"/>
                <p:cNvGrpSpPr>
                  <a:grpSpLocks/>
                </p:cNvGrpSpPr>
                <p:nvPr/>
              </p:nvGrpSpPr>
              <p:grpSpPr bwMode="auto">
                <a:xfrm rot="-2598918">
                  <a:off x="3582" y="1806"/>
                  <a:ext cx="46" cy="106"/>
                  <a:chOff x="624" y="624"/>
                  <a:chExt cx="144" cy="336"/>
                </a:xfrm>
              </p:grpSpPr>
              <p:sp>
                <p:nvSpPr>
                  <p:cNvPr id="154733" name="Line 196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34" name="AutoShape 196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9456" name="Group 1965"/>
                <p:cNvGrpSpPr>
                  <a:grpSpLocks/>
                </p:cNvGrpSpPr>
                <p:nvPr/>
              </p:nvGrpSpPr>
              <p:grpSpPr bwMode="auto">
                <a:xfrm rot="6008527">
                  <a:off x="4254" y="2137"/>
                  <a:ext cx="45" cy="106"/>
                  <a:chOff x="624" y="624"/>
                  <a:chExt cx="144" cy="336"/>
                </a:xfrm>
              </p:grpSpPr>
              <p:sp>
                <p:nvSpPr>
                  <p:cNvPr id="154731" name="Line 196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32" name="AutoShape 196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9457" name="Group 1968"/>
                <p:cNvGrpSpPr>
                  <a:grpSpLocks/>
                </p:cNvGrpSpPr>
                <p:nvPr/>
              </p:nvGrpSpPr>
              <p:grpSpPr bwMode="auto">
                <a:xfrm rot="7337137">
                  <a:off x="4225" y="2244"/>
                  <a:ext cx="31" cy="106"/>
                  <a:chOff x="1104" y="624"/>
                  <a:chExt cx="96" cy="336"/>
                </a:xfrm>
              </p:grpSpPr>
              <p:sp>
                <p:nvSpPr>
                  <p:cNvPr id="154729" name="Line 196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30" name="AutoShape 1970"/>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9459" name="Group 1971"/>
                <p:cNvGrpSpPr>
                  <a:grpSpLocks/>
                </p:cNvGrpSpPr>
                <p:nvPr/>
              </p:nvGrpSpPr>
              <p:grpSpPr bwMode="auto">
                <a:xfrm rot="-3157065">
                  <a:off x="3547" y="1864"/>
                  <a:ext cx="30" cy="106"/>
                  <a:chOff x="1104" y="624"/>
                  <a:chExt cx="96" cy="336"/>
                </a:xfrm>
              </p:grpSpPr>
              <p:sp>
                <p:nvSpPr>
                  <p:cNvPr id="154727" name="Line 197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28" name="AutoShape 197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9460" name="Group 1974"/>
                <p:cNvGrpSpPr>
                  <a:grpSpLocks/>
                </p:cNvGrpSpPr>
                <p:nvPr/>
              </p:nvGrpSpPr>
              <p:grpSpPr bwMode="auto">
                <a:xfrm rot="-4328264">
                  <a:off x="3494" y="1969"/>
                  <a:ext cx="45" cy="106"/>
                  <a:chOff x="624" y="624"/>
                  <a:chExt cx="144" cy="336"/>
                </a:xfrm>
              </p:grpSpPr>
              <p:sp>
                <p:nvSpPr>
                  <p:cNvPr id="154725" name="Line 197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26" name="AutoShape 197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9461" name="Group 1977"/>
                <p:cNvGrpSpPr>
                  <a:grpSpLocks/>
                </p:cNvGrpSpPr>
                <p:nvPr/>
              </p:nvGrpSpPr>
              <p:grpSpPr bwMode="auto">
                <a:xfrm rot="7963542">
                  <a:off x="4123" y="2355"/>
                  <a:ext cx="46" cy="105"/>
                  <a:chOff x="624" y="624"/>
                  <a:chExt cx="144" cy="336"/>
                </a:xfrm>
              </p:grpSpPr>
              <p:sp>
                <p:nvSpPr>
                  <p:cNvPr id="154723" name="Line 197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24" name="AutoShape 197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9462" name="Group 1980"/>
                <p:cNvGrpSpPr>
                  <a:grpSpLocks/>
                </p:cNvGrpSpPr>
                <p:nvPr/>
              </p:nvGrpSpPr>
              <p:grpSpPr bwMode="auto">
                <a:xfrm rot="9196393">
                  <a:off x="4062" y="2411"/>
                  <a:ext cx="31" cy="106"/>
                  <a:chOff x="1104" y="624"/>
                  <a:chExt cx="96" cy="336"/>
                </a:xfrm>
              </p:grpSpPr>
              <p:sp>
                <p:nvSpPr>
                  <p:cNvPr id="154721" name="Line 198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22" name="AutoShape 198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9463" name="Group 1983"/>
                <p:cNvGrpSpPr>
                  <a:grpSpLocks/>
                </p:cNvGrpSpPr>
                <p:nvPr/>
              </p:nvGrpSpPr>
              <p:grpSpPr bwMode="auto">
                <a:xfrm rot="-5791417">
                  <a:off x="3494" y="2084"/>
                  <a:ext cx="30" cy="106"/>
                  <a:chOff x="1104" y="624"/>
                  <a:chExt cx="96" cy="336"/>
                </a:xfrm>
              </p:grpSpPr>
              <p:sp>
                <p:nvSpPr>
                  <p:cNvPr id="154719" name="Line 198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20" name="AutoShape 198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9464" name="Group 1986"/>
                <p:cNvGrpSpPr>
                  <a:grpSpLocks/>
                </p:cNvGrpSpPr>
                <p:nvPr/>
              </p:nvGrpSpPr>
              <p:grpSpPr bwMode="auto">
                <a:xfrm rot="-6321801">
                  <a:off x="3517" y="2197"/>
                  <a:ext cx="45" cy="107"/>
                  <a:chOff x="624" y="624"/>
                  <a:chExt cx="144" cy="336"/>
                </a:xfrm>
              </p:grpSpPr>
              <p:sp>
                <p:nvSpPr>
                  <p:cNvPr id="154717" name="Line 198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18" name="AutoShape 198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9465" name="Group 1989"/>
                <p:cNvGrpSpPr>
                  <a:grpSpLocks/>
                </p:cNvGrpSpPr>
                <p:nvPr/>
              </p:nvGrpSpPr>
              <p:grpSpPr bwMode="auto">
                <a:xfrm rot="7902209">
                  <a:off x="4183" y="2301"/>
                  <a:ext cx="45" cy="106"/>
                  <a:chOff x="624" y="624"/>
                  <a:chExt cx="144" cy="336"/>
                </a:xfrm>
              </p:grpSpPr>
              <p:sp>
                <p:nvSpPr>
                  <p:cNvPr id="154715" name="Line 199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16" name="AutoShape 199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9466" name="Group 1992"/>
                <p:cNvGrpSpPr>
                  <a:grpSpLocks/>
                </p:cNvGrpSpPr>
                <p:nvPr/>
              </p:nvGrpSpPr>
              <p:grpSpPr bwMode="auto">
                <a:xfrm rot="10039961">
                  <a:off x="3992" y="2440"/>
                  <a:ext cx="46" cy="105"/>
                  <a:chOff x="624" y="624"/>
                  <a:chExt cx="144" cy="336"/>
                </a:xfrm>
              </p:grpSpPr>
              <p:sp>
                <p:nvSpPr>
                  <p:cNvPr id="154713" name="Line 199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14" name="AutoShape 199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9467" name="Group 1995"/>
                <p:cNvGrpSpPr>
                  <a:grpSpLocks/>
                </p:cNvGrpSpPr>
                <p:nvPr/>
              </p:nvGrpSpPr>
              <p:grpSpPr bwMode="auto">
                <a:xfrm rot="10544209">
                  <a:off x="3917" y="2454"/>
                  <a:ext cx="30" cy="106"/>
                  <a:chOff x="1104" y="624"/>
                  <a:chExt cx="96" cy="336"/>
                </a:xfrm>
              </p:grpSpPr>
              <p:sp>
                <p:nvSpPr>
                  <p:cNvPr id="154711" name="Line 199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12" name="AutoShape 199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9468" name="Group 1998"/>
                <p:cNvGrpSpPr>
                  <a:grpSpLocks/>
                </p:cNvGrpSpPr>
                <p:nvPr/>
              </p:nvGrpSpPr>
              <p:grpSpPr bwMode="auto">
                <a:xfrm rot="-7701873">
                  <a:off x="3577" y="2303"/>
                  <a:ext cx="30" cy="106"/>
                  <a:chOff x="1104" y="624"/>
                  <a:chExt cx="96" cy="336"/>
                </a:xfrm>
              </p:grpSpPr>
              <p:sp>
                <p:nvSpPr>
                  <p:cNvPr id="154709" name="Line 199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10" name="AutoShape 200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9469" name="Group 2001"/>
                <p:cNvGrpSpPr>
                  <a:grpSpLocks/>
                </p:cNvGrpSpPr>
                <p:nvPr/>
              </p:nvGrpSpPr>
              <p:grpSpPr bwMode="auto">
                <a:xfrm rot="-8936243">
                  <a:off x="3633" y="2371"/>
                  <a:ext cx="45" cy="106"/>
                  <a:chOff x="624" y="624"/>
                  <a:chExt cx="144" cy="336"/>
                </a:xfrm>
              </p:grpSpPr>
              <p:sp>
                <p:nvSpPr>
                  <p:cNvPr id="154707" name="Line 200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08" name="AutoShape 200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9470" name="Group 2004"/>
                <p:cNvGrpSpPr>
                  <a:grpSpLocks/>
                </p:cNvGrpSpPr>
                <p:nvPr/>
              </p:nvGrpSpPr>
              <p:grpSpPr bwMode="auto">
                <a:xfrm rot="-10442572">
                  <a:off x="3822" y="2453"/>
                  <a:ext cx="45" cy="106"/>
                  <a:chOff x="624" y="624"/>
                  <a:chExt cx="144" cy="336"/>
                </a:xfrm>
              </p:grpSpPr>
              <p:sp>
                <p:nvSpPr>
                  <p:cNvPr id="154705" name="Line 200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4706" name="AutoShape 200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9471" name="Group 2007"/>
                <p:cNvGrpSpPr>
                  <a:grpSpLocks/>
                </p:cNvGrpSpPr>
                <p:nvPr/>
              </p:nvGrpSpPr>
              <p:grpSpPr bwMode="auto">
                <a:xfrm rot="-9486875">
                  <a:off x="3729" y="2425"/>
                  <a:ext cx="30" cy="106"/>
                  <a:chOff x="1104" y="624"/>
                  <a:chExt cx="96" cy="336"/>
                </a:xfrm>
              </p:grpSpPr>
              <p:sp>
                <p:nvSpPr>
                  <p:cNvPr id="154703" name="Line 200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4704" name="AutoShape 200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9472" name="Group 2010"/>
              <p:cNvGrpSpPr>
                <a:grpSpLocks/>
              </p:cNvGrpSpPr>
              <p:nvPr/>
            </p:nvGrpSpPr>
            <p:grpSpPr bwMode="auto">
              <a:xfrm>
                <a:off x="3597" y="1813"/>
                <a:ext cx="548" cy="572"/>
                <a:chOff x="3597" y="1813"/>
                <a:chExt cx="548" cy="572"/>
              </a:xfrm>
            </p:grpSpPr>
            <p:sp>
              <p:nvSpPr>
                <p:cNvPr id="154665" name="Freeform 2011"/>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9473" name="Group 2012"/>
                <p:cNvGrpSpPr>
                  <a:grpSpLocks/>
                </p:cNvGrpSpPr>
                <p:nvPr/>
              </p:nvGrpSpPr>
              <p:grpSpPr bwMode="auto">
                <a:xfrm>
                  <a:off x="3597" y="1813"/>
                  <a:ext cx="548" cy="572"/>
                  <a:chOff x="3597" y="1813"/>
                  <a:chExt cx="548" cy="572"/>
                </a:xfrm>
              </p:grpSpPr>
              <p:sp>
                <p:nvSpPr>
                  <p:cNvPr id="154667" name="Freeform 2013"/>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4668" name="Freeform 2014"/>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4669" name="Freeform 2015"/>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4670" name="Freeform 2016"/>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4671" name="Freeform 2017"/>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4672" name="Freeform 2018"/>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4673" name="Freeform 2019"/>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155342"/>
                                        </p:tgtEl>
                                        <p:attrNameLst>
                                          <p:attrName>style.visibility</p:attrName>
                                        </p:attrNameLst>
                                      </p:cBhvr>
                                      <p:to>
                                        <p:strVal val="visible"/>
                                      </p:to>
                                    </p:set>
                                  </p:childTnLst>
                                  <p:subTnLst>
                                    <p:set>
                                      <p:cBhvr override="childStyle">
                                        <p:cTn dur="1" fill="hold" display="0" masterRel="nextClick" afterEffect="1"/>
                                        <p:tgtEl>
                                          <p:spTgt spid="15534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4"/>
          <p:cNvSpPr>
            <a:spLocks noGrp="1"/>
          </p:cNvSpPr>
          <p:nvPr>
            <p:ph type="sldNum" sz="quarter" idx="12"/>
          </p:nvPr>
        </p:nvSpPr>
        <p:spPr/>
        <p:txBody>
          <a:bodyPr/>
          <a:lstStyle/>
          <a:p>
            <a:pPr>
              <a:defRPr/>
            </a:pPr>
            <a:fld id="{4A8B776B-082D-44E7-84E1-9B91631B163D}" type="slidenum">
              <a:rPr lang="en-US" smtClean="0"/>
              <a:pPr>
                <a:defRPr/>
              </a:pPr>
              <a:t>45</a:t>
            </a:fld>
            <a:endParaRPr lang="en-US" smtClean="0"/>
          </a:p>
        </p:txBody>
      </p:sp>
      <p:sp>
        <p:nvSpPr>
          <p:cNvPr id="155651" name="Rectangle 2"/>
          <p:cNvSpPr>
            <a:spLocks noGrp="1" noChangeArrowheads="1"/>
          </p:cNvSpPr>
          <p:nvPr>
            <p:ph type="title"/>
          </p:nvPr>
        </p:nvSpPr>
        <p:spPr/>
        <p:txBody>
          <a:bodyPr>
            <a:normAutofit fontScale="90000"/>
          </a:bodyPr>
          <a:lstStyle/>
          <a:p>
            <a:r>
              <a:rPr lang="en-US" b="1" dirty="0" err="1" smtClean="0">
                <a:solidFill>
                  <a:srgbClr val="00B0F0"/>
                </a:solidFill>
              </a:rPr>
              <a:t>Prewarned</a:t>
            </a:r>
            <a:r>
              <a:rPr lang="en-US" b="1" dirty="0" smtClean="0">
                <a:solidFill>
                  <a:srgbClr val="00B0F0"/>
                </a:solidFill>
              </a:rPr>
              <a:t> cells are able to quickly inhibit the virus</a:t>
            </a:r>
            <a:endParaRPr lang="en-US" dirty="0" smtClean="0">
              <a:solidFill>
                <a:srgbClr val="00B0F0"/>
              </a:solidFill>
            </a:endParaRPr>
          </a:p>
        </p:txBody>
      </p:sp>
      <p:grpSp>
        <p:nvGrpSpPr>
          <p:cNvPr id="2" name="Group 3"/>
          <p:cNvGrpSpPr>
            <a:grpSpLocks/>
          </p:cNvGrpSpPr>
          <p:nvPr/>
        </p:nvGrpSpPr>
        <p:grpSpPr bwMode="auto">
          <a:xfrm>
            <a:off x="3581400" y="1993900"/>
            <a:ext cx="1981200" cy="1435100"/>
            <a:chOff x="2160" y="1728"/>
            <a:chExt cx="3312" cy="2400"/>
          </a:xfrm>
        </p:grpSpPr>
        <p:sp>
          <p:nvSpPr>
            <p:cNvPr id="156259" name="Oval 4"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6260" name="Oval 5"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6261" name="AutoShape 6"/>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sp>
        <p:nvSpPr>
          <p:cNvPr id="155653" name="Oval 7" descr="70%"/>
          <p:cNvSpPr>
            <a:spLocks noChangeArrowheads="1"/>
          </p:cNvSpPr>
          <p:nvPr/>
        </p:nvSpPr>
        <p:spPr bwMode="auto">
          <a:xfrm>
            <a:off x="3594100" y="3627438"/>
            <a:ext cx="1981200" cy="1435100"/>
          </a:xfrm>
          <a:prstGeom prst="ellipse">
            <a:avLst/>
          </a:prstGeom>
          <a:pattFill prst="pct70">
            <a:fgClr>
              <a:schemeClr val="bg2"/>
            </a:fgClr>
            <a:bgClr>
              <a:srgbClr val="FFFFFF"/>
            </a:bgClr>
          </a:pattFill>
          <a:ln w="57150">
            <a:solidFill>
              <a:schemeClr val="tx1"/>
            </a:solidFill>
            <a:round/>
            <a:headEnd/>
            <a:tailEnd/>
          </a:ln>
        </p:spPr>
        <p:txBody>
          <a:bodyPr wrap="none" anchor="ctr"/>
          <a:lstStyle/>
          <a:p>
            <a:endParaRPr lang="en-IN"/>
          </a:p>
        </p:txBody>
      </p:sp>
      <p:sp>
        <p:nvSpPr>
          <p:cNvPr id="155654" name="Oval 8" descr="Large confetti"/>
          <p:cNvSpPr>
            <a:spLocks noChangeArrowheads="1"/>
          </p:cNvSpPr>
          <p:nvPr/>
        </p:nvSpPr>
        <p:spPr bwMode="auto">
          <a:xfrm>
            <a:off x="4762500" y="3844925"/>
            <a:ext cx="517525" cy="517525"/>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5655" name="AutoShape 9"/>
          <p:cNvSpPr>
            <a:spLocks noChangeArrowheads="1"/>
          </p:cNvSpPr>
          <p:nvPr/>
        </p:nvSpPr>
        <p:spPr bwMode="auto">
          <a:xfrm>
            <a:off x="4800600" y="3886200"/>
            <a:ext cx="430213" cy="430213"/>
          </a:xfrm>
          <a:prstGeom prst="smileyFace">
            <a:avLst>
              <a:gd name="adj" fmla="val -4653"/>
            </a:avLst>
          </a:prstGeom>
          <a:noFill/>
          <a:ln w="9525">
            <a:solidFill>
              <a:schemeClr val="tx1"/>
            </a:solidFill>
            <a:round/>
            <a:headEnd/>
            <a:tailEnd/>
          </a:ln>
        </p:spPr>
        <p:txBody>
          <a:bodyPr anchor="ctr">
            <a:spAutoFit/>
          </a:bodyPr>
          <a:lstStyle/>
          <a:p>
            <a:endParaRPr lang="en-IN"/>
          </a:p>
        </p:txBody>
      </p:sp>
      <p:grpSp>
        <p:nvGrpSpPr>
          <p:cNvPr id="3" name="Group 10"/>
          <p:cNvGrpSpPr>
            <a:grpSpLocks/>
          </p:cNvGrpSpPr>
          <p:nvPr/>
        </p:nvGrpSpPr>
        <p:grpSpPr bwMode="auto">
          <a:xfrm>
            <a:off x="990600" y="3733800"/>
            <a:ext cx="1981200" cy="1435100"/>
            <a:chOff x="2160" y="1728"/>
            <a:chExt cx="3312" cy="2400"/>
          </a:xfrm>
        </p:grpSpPr>
        <p:sp>
          <p:nvSpPr>
            <p:cNvPr id="156256" name="Oval 11"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6257" name="Oval 12"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6258" name="AutoShape 13"/>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4" name="Group 14"/>
          <p:cNvGrpSpPr>
            <a:grpSpLocks/>
          </p:cNvGrpSpPr>
          <p:nvPr/>
        </p:nvGrpSpPr>
        <p:grpSpPr bwMode="auto">
          <a:xfrm>
            <a:off x="5867400" y="3733800"/>
            <a:ext cx="1981200" cy="1435100"/>
            <a:chOff x="2160" y="1728"/>
            <a:chExt cx="3312" cy="2400"/>
          </a:xfrm>
        </p:grpSpPr>
        <p:sp>
          <p:nvSpPr>
            <p:cNvPr id="156253" name="Oval 15"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6254" name="Oval 16"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6255" name="AutoShape 17"/>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5" name="Group 18"/>
          <p:cNvGrpSpPr>
            <a:grpSpLocks/>
          </p:cNvGrpSpPr>
          <p:nvPr/>
        </p:nvGrpSpPr>
        <p:grpSpPr bwMode="auto">
          <a:xfrm>
            <a:off x="3581400" y="5257800"/>
            <a:ext cx="1981200" cy="1435100"/>
            <a:chOff x="2160" y="1728"/>
            <a:chExt cx="3312" cy="2400"/>
          </a:xfrm>
        </p:grpSpPr>
        <p:sp>
          <p:nvSpPr>
            <p:cNvPr id="156250" name="Oval 19" descr="25%"/>
            <p:cNvSpPr>
              <a:spLocks noChangeArrowheads="1"/>
            </p:cNvSpPr>
            <p:nvPr/>
          </p:nvSpPr>
          <p:spPr bwMode="auto">
            <a:xfrm>
              <a:off x="2160" y="1728"/>
              <a:ext cx="3312" cy="2400"/>
            </a:xfrm>
            <a:prstGeom prst="ellipse">
              <a:avLst/>
            </a:prstGeom>
            <a:pattFill prst="pct25">
              <a:fgClr>
                <a:srgbClr val="CC00CC"/>
              </a:fgClr>
              <a:bgClr>
                <a:srgbClr val="FFFFFF"/>
              </a:bgClr>
            </a:pattFill>
            <a:ln w="57150">
              <a:solidFill>
                <a:schemeClr val="tx1"/>
              </a:solidFill>
              <a:round/>
              <a:headEnd/>
              <a:tailEnd/>
            </a:ln>
          </p:spPr>
          <p:txBody>
            <a:bodyPr wrap="none" anchor="ctr"/>
            <a:lstStyle/>
            <a:p>
              <a:endParaRPr lang="en-IN"/>
            </a:p>
          </p:txBody>
        </p:sp>
        <p:sp>
          <p:nvSpPr>
            <p:cNvPr id="156251" name="Oval 20" descr="Large confetti"/>
            <p:cNvSpPr>
              <a:spLocks noChangeArrowheads="1"/>
            </p:cNvSpPr>
            <p:nvPr/>
          </p:nvSpPr>
          <p:spPr bwMode="auto">
            <a:xfrm>
              <a:off x="4114" y="2092"/>
              <a:ext cx="864" cy="864"/>
            </a:xfrm>
            <a:prstGeom prst="ellipse">
              <a:avLst/>
            </a:prstGeom>
            <a:pattFill prst="lgConfetti">
              <a:fgClr>
                <a:srgbClr val="FFCC00"/>
              </a:fgClr>
              <a:bgClr>
                <a:srgbClr val="FFFFFF"/>
              </a:bgClr>
            </a:pattFill>
            <a:ln w="38100">
              <a:solidFill>
                <a:schemeClr val="tx1"/>
              </a:solidFill>
              <a:round/>
              <a:headEnd/>
              <a:tailEnd/>
            </a:ln>
          </p:spPr>
          <p:txBody>
            <a:bodyPr wrap="none" anchor="ctr"/>
            <a:lstStyle/>
            <a:p>
              <a:endParaRPr lang="en-IN"/>
            </a:p>
          </p:txBody>
        </p:sp>
        <p:sp>
          <p:nvSpPr>
            <p:cNvPr id="156252" name="AutoShape 21"/>
            <p:cNvSpPr>
              <a:spLocks noChangeArrowheads="1"/>
            </p:cNvSpPr>
            <p:nvPr/>
          </p:nvSpPr>
          <p:spPr bwMode="auto">
            <a:xfrm>
              <a:off x="4176" y="2160"/>
              <a:ext cx="720" cy="720"/>
            </a:xfrm>
            <a:prstGeom prst="smileyFace">
              <a:avLst>
                <a:gd name="adj" fmla="val 4653"/>
              </a:avLst>
            </a:prstGeom>
            <a:noFill/>
            <a:ln w="9525">
              <a:solidFill>
                <a:schemeClr val="tx1"/>
              </a:solidFill>
              <a:round/>
              <a:headEnd/>
              <a:tailEnd/>
            </a:ln>
          </p:spPr>
          <p:txBody>
            <a:bodyPr anchor="ctr">
              <a:spAutoFit/>
            </a:bodyPr>
            <a:lstStyle/>
            <a:p>
              <a:endParaRPr lang="en-IN"/>
            </a:p>
          </p:txBody>
        </p:sp>
      </p:grpSp>
      <p:grpSp>
        <p:nvGrpSpPr>
          <p:cNvPr id="6" name="Group 22"/>
          <p:cNvGrpSpPr>
            <a:grpSpLocks/>
          </p:cNvGrpSpPr>
          <p:nvPr/>
        </p:nvGrpSpPr>
        <p:grpSpPr bwMode="auto">
          <a:xfrm>
            <a:off x="3962400" y="4267200"/>
            <a:ext cx="379413" cy="379413"/>
            <a:chOff x="3456" y="1680"/>
            <a:chExt cx="879" cy="880"/>
          </a:xfrm>
        </p:grpSpPr>
        <p:grpSp>
          <p:nvGrpSpPr>
            <p:cNvPr id="7" name="Group 23"/>
            <p:cNvGrpSpPr>
              <a:grpSpLocks/>
            </p:cNvGrpSpPr>
            <p:nvPr/>
          </p:nvGrpSpPr>
          <p:grpSpPr bwMode="auto">
            <a:xfrm>
              <a:off x="3456" y="1680"/>
              <a:ext cx="879" cy="880"/>
              <a:chOff x="3456" y="1680"/>
              <a:chExt cx="879" cy="880"/>
            </a:xfrm>
          </p:grpSpPr>
          <p:sp>
            <p:nvSpPr>
              <p:cNvPr id="156167" name="Oval 24"/>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6168" name="AutoShape 25"/>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8" name="Group 26"/>
              <p:cNvGrpSpPr>
                <a:grpSpLocks/>
              </p:cNvGrpSpPr>
              <p:nvPr/>
            </p:nvGrpSpPr>
            <p:grpSpPr bwMode="auto">
              <a:xfrm rot="988541">
                <a:off x="3956" y="1686"/>
                <a:ext cx="30" cy="106"/>
                <a:chOff x="1104" y="624"/>
                <a:chExt cx="96" cy="336"/>
              </a:xfrm>
            </p:grpSpPr>
            <p:sp>
              <p:nvSpPr>
                <p:cNvPr id="156248" name="Line 2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249" name="AutoShape 2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9" name="Group 29"/>
              <p:cNvGrpSpPr>
                <a:grpSpLocks/>
              </p:cNvGrpSpPr>
              <p:nvPr/>
            </p:nvGrpSpPr>
            <p:grpSpPr bwMode="auto">
              <a:xfrm>
                <a:off x="3860" y="1680"/>
                <a:ext cx="45" cy="106"/>
                <a:chOff x="624" y="624"/>
                <a:chExt cx="144" cy="336"/>
              </a:xfrm>
            </p:grpSpPr>
            <p:sp>
              <p:nvSpPr>
                <p:cNvPr id="156246" name="Line 3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47" name="AutoShape 3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0" name="Group 32"/>
              <p:cNvGrpSpPr>
                <a:grpSpLocks/>
              </p:cNvGrpSpPr>
              <p:nvPr/>
            </p:nvGrpSpPr>
            <p:grpSpPr bwMode="auto">
              <a:xfrm rot="1694367">
                <a:off x="4010" y="1701"/>
                <a:ext cx="46" cy="106"/>
                <a:chOff x="624" y="624"/>
                <a:chExt cx="144" cy="336"/>
              </a:xfrm>
            </p:grpSpPr>
            <p:sp>
              <p:nvSpPr>
                <p:cNvPr id="156244" name="Line 3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45" name="AutoShape 3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1" name="Group 35"/>
              <p:cNvGrpSpPr>
                <a:grpSpLocks/>
              </p:cNvGrpSpPr>
              <p:nvPr/>
            </p:nvGrpSpPr>
            <p:grpSpPr bwMode="auto">
              <a:xfrm rot="2317896">
                <a:off x="4093" y="1742"/>
                <a:ext cx="30" cy="107"/>
                <a:chOff x="1104" y="624"/>
                <a:chExt cx="96" cy="336"/>
              </a:xfrm>
            </p:grpSpPr>
            <p:sp>
              <p:nvSpPr>
                <p:cNvPr id="156242" name="Line 3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243" name="AutoShape 3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2" name="Group 38"/>
              <p:cNvGrpSpPr>
                <a:grpSpLocks/>
              </p:cNvGrpSpPr>
              <p:nvPr/>
            </p:nvGrpSpPr>
            <p:grpSpPr bwMode="auto">
              <a:xfrm rot="2735006">
                <a:off x="4150" y="1788"/>
                <a:ext cx="46" cy="106"/>
                <a:chOff x="624" y="624"/>
                <a:chExt cx="144" cy="336"/>
              </a:xfrm>
            </p:grpSpPr>
            <p:sp>
              <p:nvSpPr>
                <p:cNvPr id="156240" name="Line 3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41" name="AutoShape 4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3" name="Group 41"/>
              <p:cNvGrpSpPr>
                <a:grpSpLocks/>
              </p:cNvGrpSpPr>
              <p:nvPr/>
            </p:nvGrpSpPr>
            <p:grpSpPr bwMode="auto">
              <a:xfrm rot="3399677">
                <a:off x="4222" y="1871"/>
                <a:ext cx="30" cy="107"/>
                <a:chOff x="1104" y="624"/>
                <a:chExt cx="96" cy="336"/>
              </a:xfrm>
            </p:grpSpPr>
            <p:sp>
              <p:nvSpPr>
                <p:cNvPr id="156238" name="Line 4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239" name="AutoShape 4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4" name="Group 44"/>
              <p:cNvGrpSpPr>
                <a:grpSpLocks/>
              </p:cNvGrpSpPr>
              <p:nvPr/>
            </p:nvGrpSpPr>
            <p:grpSpPr bwMode="auto">
              <a:xfrm rot="-847392">
                <a:off x="3805" y="1689"/>
                <a:ext cx="30" cy="106"/>
                <a:chOff x="1104" y="624"/>
                <a:chExt cx="96" cy="336"/>
              </a:xfrm>
            </p:grpSpPr>
            <p:sp>
              <p:nvSpPr>
                <p:cNvPr id="156236" name="Line 4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237" name="AutoShape 4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 name="Group 47"/>
              <p:cNvGrpSpPr>
                <a:grpSpLocks/>
              </p:cNvGrpSpPr>
              <p:nvPr/>
            </p:nvGrpSpPr>
            <p:grpSpPr bwMode="auto">
              <a:xfrm rot="-1308084">
                <a:off x="3709" y="1714"/>
                <a:ext cx="46" cy="106"/>
                <a:chOff x="624" y="624"/>
                <a:chExt cx="144" cy="336"/>
              </a:xfrm>
            </p:grpSpPr>
            <p:sp>
              <p:nvSpPr>
                <p:cNvPr id="156234" name="Line 4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35" name="AutoShape 4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6" name="Group 50"/>
              <p:cNvGrpSpPr>
                <a:grpSpLocks/>
              </p:cNvGrpSpPr>
              <p:nvPr/>
            </p:nvGrpSpPr>
            <p:grpSpPr bwMode="auto">
              <a:xfrm rot="4102505">
                <a:off x="4244" y="1954"/>
                <a:ext cx="46" cy="107"/>
                <a:chOff x="624" y="624"/>
                <a:chExt cx="144" cy="336"/>
              </a:xfrm>
            </p:grpSpPr>
            <p:sp>
              <p:nvSpPr>
                <p:cNvPr id="156232" name="Line 5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33" name="AutoShape 5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7" name="Group 53"/>
              <p:cNvGrpSpPr>
                <a:grpSpLocks/>
              </p:cNvGrpSpPr>
              <p:nvPr/>
            </p:nvGrpSpPr>
            <p:grpSpPr bwMode="auto">
              <a:xfrm rot="5059798">
                <a:off x="4267" y="2068"/>
                <a:ext cx="30" cy="106"/>
                <a:chOff x="1104" y="624"/>
                <a:chExt cx="96" cy="336"/>
              </a:xfrm>
            </p:grpSpPr>
            <p:sp>
              <p:nvSpPr>
                <p:cNvPr id="156230" name="Line 5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231" name="AutoShape 5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8" name="Group 56"/>
              <p:cNvGrpSpPr>
                <a:grpSpLocks/>
              </p:cNvGrpSpPr>
              <p:nvPr/>
            </p:nvGrpSpPr>
            <p:grpSpPr bwMode="auto">
              <a:xfrm rot="-1798719">
                <a:off x="3653" y="1750"/>
                <a:ext cx="30" cy="105"/>
                <a:chOff x="1104" y="624"/>
                <a:chExt cx="96" cy="336"/>
              </a:xfrm>
            </p:grpSpPr>
            <p:sp>
              <p:nvSpPr>
                <p:cNvPr id="156228" name="Line 5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229" name="AutoShape 5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9" name="Group 59"/>
              <p:cNvGrpSpPr>
                <a:grpSpLocks/>
              </p:cNvGrpSpPr>
              <p:nvPr/>
            </p:nvGrpSpPr>
            <p:grpSpPr bwMode="auto">
              <a:xfrm rot="-2598918">
                <a:off x="3582" y="1806"/>
                <a:ext cx="46" cy="106"/>
                <a:chOff x="624" y="624"/>
                <a:chExt cx="144" cy="336"/>
              </a:xfrm>
            </p:grpSpPr>
            <p:sp>
              <p:nvSpPr>
                <p:cNvPr id="156226" name="Line 6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27" name="AutoShape 6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0" name="Group 62"/>
              <p:cNvGrpSpPr>
                <a:grpSpLocks/>
              </p:cNvGrpSpPr>
              <p:nvPr/>
            </p:nvGrpSpPr>
            <p:grpSpPr bwMode="auto">
              <a:xfrm rot="6008527">
                <a:off x="4254" y="2137"/>
                <a:ext cx="45" cy="106"/>
                <a:chOff x="624" y="624"/>
                <a:chExt cx="144" cy="336"/>
              </a:xfrm>
            </p:grpSpPr>
            <p:sp>
              <p:nvSpPr>
                <p:cNvPr id="156224" name="Line 6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25" name="AutoShape 6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1" name="Group 65"/>
              <p:cNvGrpSpPr>
                <a:grpSpLocks/>
              </p:cNvGrpSpPr>
              <p:nvPr/>
            </p:nvGrpSpPr>
            <p:grpSpPr bwMode="auto">
              <a:xfrm rot="7337137">
                <a:off x="4225" y="2244"/>
                <a:ext cx="31" cy="106"/>
                <a:chOff x="1104" y="624"/>
                <a:chExt cx="96" cy="336"/>
              </a:xfrm>
            </p:grpSpPr>
            <p:sp>
              <p:nvSpPr>
                <p:cNvPr id="156222" name="Line 6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223" name="AutoShape 67"/>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22" name="Group 68"/>
              <p:cNvGrpSpPr>
                <a:grpSpLocks/>
              </p:cNvGrpSpPr>
              <p:nvPr/>
            </p:nvGrpSpPr>
            <p:grpSpPr bwMode="auto">
              <a:xfrm rot="-3157065">
                <a:off x="3547" y="1864"/>
                <a:ext cx="30" cy="106"/>
                <a:chOff x="1104" y="624"/>
                <a:chExt cx="96" cy="336"/>
              </a:xfrm>
            </p:grpSpPr>
            <p:sp>
              <p:nvSpPr>
                <p:cNvPr id="156220" name="Line 6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221" name="AutoShape 7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3" name="Group 71"/>
              <p:cNvGrpSpPr>
                <a:grpSpLocks/>
              </p:cNvGrpSpPr>
              <p:nvPr/>
            </p:nvGrpSpPr>
            <p:grpSpPr bwMode="auto">
              <a:xfrm rot="-4328264">
                <a:off x="3494" y="1969"/>
                <a:ext cx="45" cy="106"/>
                <a:chOff x="624" y="624"/>
                <a:chExt cx="144" cy="336"/>
              </a:xfrm>
            </p:grpSpPr>
            <p:sp>
              <p:nvSpPr>
                <p:cNvPr id="156218" name="Line 7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19" name="AutoShape 7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4" name="Group 74"/>
              <p:cNvGrpSpPr>
                <a:grpSpLocks/>
              </p:cNvGrpSpPr>
              <p:nvPr/>
            </p:nvGrpSpPr>
            <p:grpSpPr bwMode="auto">
              <a:xfrm rot="7963542">
                <a:off x="4123" y="2355"/>
                <a:ext cx="46" cy="105"/>
                <a:chOff x="624" y="624"/>
                <a:chExt cx="144" cy="336"/>
              </a:xfrm>
            </p:grpSpPr>
            <p:sp>
              <p:nvSpPr>
                <p:cNvPr id="156216" name="Line 7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17" name="AutoShape 7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5" name="Group 77"/>
              <p:cNvGrpSpPr>
                <a:grpSpLocks/>
              </p:cNvGrpSpPr>
              <p:nvPr/>
            </p:nvGrpSpPr>
            <p:grpSpPr bwMode="auto">
              <a:xfrm rot="9196393">
                <a:off x="4062" y="2411"/>
                <a:ext cx="31" cy="106"/>
                <a:chOff x="1104" y="624"/>
                <a:chExt cx="96" cy="336"/>
              </a:xfrm>
            </p:grpSpPr>
            <p:sp>
              <p:nvSpPr>
                <p:cNvPr id="156214" name="Line 7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215" name="AutoShape 7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6" name="Group 80"/>
              <p:cNvGrpSpPr>
                <a:grpSpLocks/>
              </p:cNvGrpSpPr>
              <p:nvPr/>
            </p:nvGrpSpPr>
            <p:grpSpPr bwMode="auto">
              <a:xfrm rot="-5791417">
                <a:off x="3494" y="2084"/>
                <a:ext cx="30" cy="106"/>
                <a:chOff x="1104" y="624"/>
                <a:chExt cx="96" cy="336"/>
              </a:xfrm>
            </p:grpSpPr>
            <p:sp>
              <p:nvSpPr>
                <p:cNvPr id="156212" name="Line 8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213" name="AutoShape 8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27" name="Group 83"/>
              <p:cNvGrpSpPr>
                <a:grpSpLocks/>
              </p:cNvGrpSpPr>
              <p:nvPr/>
            </p:nvGrpSpPr>
            <p:grpSpPr bwMode="auto">
              <a:xfrm rot="-6321801">
                <a:off x="3517" y="2197"/>
                <a:ext cx="45" cy="107"/>
                <a:chOff x="624" y="624"/>
                <a:chExt cx="144" cy="336"/>
              </a:xfrm>
            </p:grpSpPr>
            <p:sp>
              <p:nvSpPr>
                <p:cNvPr id="156210" name="Line 8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11" name="AutoShape 8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8" name="Group 86"/>
              <p:cNvGrpSpPr>
                <a:grpSpLocks/>
              </p:cNvGrpSpPr>
              <p:nvPr/>
            </p:nvGrpSpPr>
            <p:grpSpPr bwMode="auto">
              <a:xfrm rot="7902209">
                <a:off x="4183" y="2301"/>
                <a:ext cx="45" cy="106"/>
                <a:chOff x="624" y="624"/>
                <a:chExt cx="144" cy="336"/>
              </a:xfrm>
            </p:grpSpPr>
            <p:sp>
              <p:nvSpPr>
                <p:cNvPr id="156208" name="Line 8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09" name="AutoShape 8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29" name="Group 89"/>
              <p:cNvGrpSpPr>
                <a:grpSpLocks/>
              </p:cNvGrpSpPr>
              <p:nvPr/>
            </p:nvGrpSpPr>
            <p:grpSpPr bwMode="auto">
              <a:xfrm rot="10039961">
                <a:off x="3992" y="2440"/>
                <a:ext cx="46" cy="105"/>
                <a:chOff x="624" y="624"/>
                <a:chExt cx="144" cy="336"/>
              </a:xfrm>
            </p:grpSpPr>
            <p:sp>
              <p:nvSpPr>
                <p:cNvPr id="156206" name="Line 9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07" name="AutoShape 9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30" name="Group 92"/>
              <p:cNvGrpSpPr>
                <a:grpSpLocks/>
              </p:cNvGrpSpPr>
              <p:nvPr/>
            </p:nvGrpSpPr>
            <p:grpSpPr bwMode="auto">
              <a:xfrm rot="10544209">
                <a:off x="3917" y="2454"/>
                <a:ext cx="30" cy="106"/>
                <a:chOff x="1104" y="624"/>
                <a:chExt cx="96" cy="336"/>
              </a:xfrm>
            </p:grpSpPr>
            <p:sp>
              <p:nvSpPr>
                <p:cNvPr id="156204" name="Line 9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205" name="AutoShape 9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31" name="Group 95"/>
              <p:cNvGrpSpPr>
                <a:grpSpLocks/>
              </p:cNvGrpSpPr>
              <p:nvPr/>
            </p:nvGrpSpPr>
            <p:grpSpPr bwMode="auto">
              <a:xfrm rot="-7701873">
                <a:off x="3577" y="2303"/>
                <a:ext cx="30" cy="106"/>
                <a:chOff x="1104" y="624"/>
                <a:chExt cx="96" cy="336"/>
              </a:xfrm>
            </p:grpSpPr>
            <p:sp>
              <p:nvSpPr>
                <p:cNvPr id="156202" name="Line 9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203" name="AutoShape 9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058" name="Group 98"/>
              <p:cNvGrpSpPr>
                <a:grpSpLocks/>
              </p:cNvGrpSpPr>
              <p:nvPr/>
            </p:nvGrpSpPr>
            <p:grpSpPr bwMode="auto">
              <a:xfrm rot="-8936243">
                <a:off x="3633" y="2371"/>
                <a:ext cx="45" cy="106"/>
                <a:chOff x="624" y="624"/>
                <a:chExt cx="144" cy="336"/>
              </a:xfrm>
            </p:grpSpPr>
            <p:sp>
              <p:nvSpPr>
                <p:cNvPr id="156200" name="Line 9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201" name="AutoShape 10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59" name="Group 101"/>
              <p:cNvGrpSpPr>
                <a:grpSpLocks/>
              </p:cNvGrpSpPr>
              <p:nvPr/>
            </p:nvGrpSpPr>
            <p:grpSpPr bwMode="auto">
              <a:xfrm rot="-10442572">
                <a:off x="3822" y="2453"/>
                <a:ext cx="45" cy="106"/>
                <a:chOff x="624" y="624"/>
                <a:chExt cx="144" cy="336"/>
              </a:xfrm>
            </p:grpSpPr>
            <p:sp>
              <p:nvSpPr>
                <p:cNvPr id="156198" name="Line 10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99" name="AutoShape 10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61" name="Group 104"/>
              <p:cNvGrpSpPr>
                <a:grpSpLocks/>
              </p:cNvGrpSpPr>
              <p:nvPr/>
            </p:nvGrpSpPr>
            <p:grpSpPr bwMode="auto">
              <a:xfrm rot="-9486875">
                <a:off x="3729" y="2425"/>
                <a:ext cx="30" cy="106"/>
                <a:chOff x="1104" y="624"/>
                <a:chExt cx="96" cy="336"/>
              </a:xfrm>
            </p:grpSpPr>
            <p:sp>
              <p:nvSpPr>
                <p:cNvPr id="156196" name="Line 10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97" name="AutoShape 10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6071" name="Group 107"/>
            <p:cNvGrpSpPr>
              <a:grpSpLocks/>
            </p:cNvGrpSpPr>
            <p:nvPr/>
          </p:nvGrpSpPr>
          <p:grpSpPr bwMode="auto">
            <a:xfrm>
              <a:off x="3597" y="1813"/>
              <a:ext cx="548" cy="572"/>
              <a:chOff x="3597" y="1813"/>
              <a:chExt cx="548" cy="572"/>
            </a:xfrm>
          </p:grpSpPr>
          <p:sp>
            <p:nvSpPr>
              <p:cNvPr id="156158" name="Freeform 108"/>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6072" name="Group 109"/>
              <p:cNvGrpSpPr>
                <a:grpSpLocks/>
              </p:cNvGrpSpPr>
              <p:nvPr/>
            </p:nvGrpSpPr>
            <p:grpSpPr bwMode="auto">
              <a:xfrm>
                <a:off x="3597" y="1813"/>
                <a:ext cx="548" cy="572"/>
                <a:chOff x="3597" y="1813"/>
                <a:chExt cx="548" cy="572"/>
              </a:xfrm>
            </p:grpSpPr>
            <p:sp>
              <p:nvSpPr>
                <p:cNvPr id="156160" name="Freeform 110"/>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6161" name="Freeform 111"/>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6162" name="Freeform 112"/>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6163" name="Freeform 113"/>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6164" name="Freeform 114"/>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6165" name="Freeform 115"/>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6166" name="Freeform 116"/>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sp>
        <p:nvSpPr>
          <p:cNvPr id="155660" name="AutoShape 117"/>
          <p:cNvSpPr>
            <a:spLocks noChangeArrowheads="1"/>
          </p:cNvSpPr>
          <p:nvPr/>
        </p:nvSpPr>
        <p:spPr bwMode="auto">
          <a:xfrm>
            <a:off x="4114800" y="38862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61" name="AutoShape 118"/>
          <p:cNvSpPr>
            <a:spLocks noChangeArrowheads="1"/>
          </p:cNvSpPr>
          <p:nvPr/>
        </p:nvSpPr>
        <p:spPr bwMode="auto">
          <a:xfrm>
            <a:off x="4457700" y="41910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62" name="AutoShape 119"/>
          <p:cNvSpPr>
            <a:spLocks noChangeArrowheads="1"/>
          </p:cNvSpPr>
          <p:nvPr/>
        </p:nvSpPr>
        <p:spPr bwMode="auto">
          <a:xfrm>
            <a:off x="4457700" y="45720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63" name="AutoShape 120"/>
          <p:cNvSpPr>
            <a:spLocks noChangeArrowheads="1"/>
          </p:cNvSpPr>
          <p:nvPr/>
        </p:nvSpPr>
        <p:spPr bwMode="auto">
          <a:xfrm>
            <a:off x="3276600" y="46482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64" name="AutoShape 121"/>
          <p:cNvSpPr>
            <a:spLocks noChangeArrowheads="1"/>
          </p:cNvSpPr>
          <p:nvPr/>
        </p:nvSpPr>
        <p:spPr bwMode="auto">
          <a:xfrm>
            <a:off x="3276600" y="36576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65" name="AutoShape 122"/>
          <p:cNvSpPr>
            <a:spLocks noChangeArrowheads="1"/>
          </p:cNvSpPr>
          <p:nvPr/>
        </p:nvSpPr>
        <p:spPr bwMode="auto">
          <a:xfrm>
            <a:off x="5257800" y="32004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66" name="AutoShape 123"/>
          <p:cNvSpPr>
            <a:spLocks noChangeArrowheads="1"/>
          </p:cNvSpPr>
          <p:nvPr/>
        </p:nvSpPr>
        <p:spPr bwMode="auto">
          <a:xfrm>
            <a:off x="5486400" y="48768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67" name="AutoShape 124"/>
          <p:cNvSpPr>
            <a:spLocks noChangeArrowheads="1"/>
          </p:cNvSpPr>
          <p:nvPr/>
        </p:nvSpPr>
        <p:spPr bwMode="auto">
          <a:xfrm>
            <a:off x="5943600" y="37338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68" name="AutoShape 125"/>
          <p:cNvSpPr>
            <a:spLocks noChangeArrowheads="1"/>
          </p:cNvSpPr>
          <p:nvPr/>
        </p:nvSpPr>
        <p:spPr bwMode="auto">
          <a:xfrm>
            <a:off x="3733800" y="32004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69" name="AutoShape 126"/>
          <p:cNvSpPr>
            <a:spLocks noChangeArrowheads="1"/>
          </p:cNvSpPr>
          <p:nvPr/>
        </p:nvSpPr>
        <p:spPr bwMode="auto">
          <a:xfrm>
            <a:off x="2590800" y="32004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70" name="AutoShape 127"/>
          <p:cNvSpPr>
            <a:spLocks noChangeArrowheads="1"/>
          </p:cNvSpPr>
          <p:nvPr/>
        </p:nvSpPr>
        <p:spPr bwMode="auto">
          <a:xfrm>
            <a:off x="2971800" y="41910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71" name="AutoShape 128"/>
          <p:cNvSpPr>
            <a:spLocks noChangeArrowheads="1"/>
          </p:cNvSpPr>
          <p:nvPr/>
        </p:nvSpPr>
        <p:spPr bwMode="auto">
          <a:xfrm>
            <a:off x="3657600" y="50292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72" name="AutoShape 129"/>
          <p:cNvSpPr>
            <a:spLocks noChangeArrowheads="1"/>
          </p:cNvSpPr>
          <p:nvPr/>
        </p:nvSpPr>
        <p:spPr bwMode="auto">
          <a:xfrm>
            <a:off x="5029200" y="51816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73" name="AutoShape 130"/>
          <p:cNvSpPr>
            <a:spLocks noChangeArrowheads="1"/>
          </p:cNvSpPr>
          <p:nvPr/>
        </p:nvSpPr>
        <p:spPr bwMode="auto">
          <a:xfrm>
            <a:off x="2743200" y="48768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74" name="AutoShape 131"/>
          <p:cNvSpPr>
            <a:spLocks noChangeArrowheads="1"/>
          </p:cNvSpPr>
          <p:nvPr/>
        </p:nvSpPr>
        <p:spPr bwMode="auto">
          <a:xfrm>
            <a:off x="5715000" y="44196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sp>
        <p:nvSpPr>
          <p:cNvPr id="155675" name="AutoShape 132"/>
          <p:cNvSpPr>
            <a:spLocks noChangeArrowheads="1"/>
          </p:cNvSpPr>
          <p:nvPr/>
        </p:nvSpPr>
        <p:spPr bwMode="auto">
          <a:xfrm>
            <a:off x="5410200" y="3657600"/>
            <a:ext cx="228600" cy="228600"/>
          </a:xfrm>
          <a:prstGeom prst="plus">
            <a:avLst>
              <a:gd name="adj" fmla="val 25000"/>
            </a:avLst>
          </a:prstGeom>
          <a:solidFill>
            <a:srgbClr val="FF0066"/>
          </a:solidFill>
          <a:ln w="9525">
            <a:solidFill>
              <a:schemeClr val="tx1"/>
            </a:solidFill>
            <a:miter lim="800000"/>
            <a:headEnd/>
            <a:tailEnd/>
          </a:ln>
        </p:spPr>
        <p:txBody>
          <a:bodyPr anchor="ctr">
            <a:spAutoFit/>
          </a:bodyPr>
          <a:lstStyle/>
          <a:p>
            <a:endParaRPr lang="en-IN"/>
          </a:p>
        </p:txBody>
      </p:sp>
      <p:grpSp>
        <p:nvGrpSpPr>
          <p:cNvPr id="156073" name="Group 133"/>
          <p:cNvGrpSpPr>
            <a:grpSpLocks/>
          </p:cNvGrpSpPr>
          <p:nvPr/>
        </p:nvGrpSpPr>
        <p:grpSpPr bwMode="auto">
          <a:xfrm>
            <a:off x="1219200" y="2819400"/>
            <a:ext cx="6354763" cy="3581400"/>
            <a:chOff x="768" y="1776"/>
            <a:chExt cx="4003" cy="2256"/>
          </a:xfrm>
        </p:grpSpPr>
        <p:sp>
          <p:nvSpPr>
            <p:cNvPr id="156152" name="Text Box 134"/>
            <p:cNvSpPr txBox="1">
              <a:spLocks noChangeArrowheads="1"/>
            </p:cNvSpPr>
            <p:nvPr/>
          </p:nvSpPr>
          <p:spPr bwMode="auto">
            <a:xfrm>
              <a:off x="3936" y="2880"/>
              <a:ext cx="835" cy="192"/>
            </a:xfrm>
            <a:prstGeom prst="rect">
              <a:avLst/>
            </a:prstGeom>
            <a:noFill/>
            <a:ln w="9525">
              <a:noFill/>
              <a:miter lim="800000"/>
              <a:headEnd/>
              <a:tailEnd/>
            </a:ln>
          </p:spPr>
          <p:txBody>
            <a:bodyPr wrap="none">
              <a:spAutoFit/>
            </a:bodyPr>
            <a:lstStyle/>
            <a:p>
              <a:r>
                <a:rPr lang="en-US" sz="1400" b="1"/>
                <a:t>antiviral state</a:t>
              </a:r>
            </a:p>
          </p:txBody>
        </p:sp>
        <p:sp>
          <p:nvSpPr>
            <p:cNvPr id="156153" name="Text Box 135"/>
            <p:cNvSpPr txBox="1">
              <a:spLocks noChangeArrowheads="1"/>
            </p:cNvSpPr>
            <p:nvPr/>
          </p:nvSpPr>
          <p:spPr bwMode="auto">
            <a:xfrm>
              <a:off x="768" y="2832"/>
              <a:ext cx="835" cy="192"/>
            </a:xfrm>
            <a:prstGeom prst="rect">
              <a:avLst/>
            </a:prstGeom>
            <a:noFill/>
            <a:ln w="9525">
              <a:noFill/>
              <a:miter lim="800000"/>
              <a:headEnd/>
              <a:tailEnd/>
            </a:ln>
          </p:spPr>
          <p:txBody>
            <a:bodyPr wrap="none">
              <a:spAutoFit/>
            </a:bodyPr>
            <a:lstStyle/>
            <a:p>
              <a:r>
                <a:rPr lang="en-US" sz="1400" b="1"/>
                <a:t>antiviral state</a:t>
              </a:r>
            </a:p>
          </p:txBody>
        </p:sp>
        <p:sp>
          <p:nvSpPr>
            <p:cNvPr id="156154" name="Text Box 136"/>
            <p:cNvSpPr txBox="1">
              <a:spLocks noChangeArrowheads="1"/>
            </p:cNvSpPr>
            <p:nvPr/>
          </p:nvSpPr>
          <p:spPr bwMode="auto">
            <a:xfrm>
              <a:off x="2462" y="3840"/>
              <a:ext cx="835" cy="192"/>
            </a:xfrm>
            <a:prstGeom prst="rect">
              <a:avLst/>
            </a:prstGeom>
            <a:noFill/>
            <a:ln w="9525">
              <a:noFill/>
              <a:miter lim="800000"/>
              <a:headEnd/>
              <a:tailEnd/>
            </a:ln>
          </p:spPr>
          <p:txBody>
            <a:bodyPr wrap="none">
              <a:spAutoFit/>
            </a:bodyPr>
            <a:lstStyle/>
            <a:p>
              <a:r>
                <a:rPr lang="en-US" sz="1400" b="1"/>
                <a:t>antiviral state</a:t>
              </a:r>
            </a:p>
          </p:txBody>
        </p:sp>
        <p:sp>
          <p:nvSpPr>
            <p:cNvPr id="156155" name="Text Box 137"/>
            <p:cNvSpPr txBox="1">
              <a:spLocks noChangeArrowheads="1"/>
            </p:cNvSpPr>
            <p:nvPr/>
          </p:nvSpPr>
          <p:spPr bwMode="auto">
            <a:xfrm>
              <a:off x="2462" y="1776"/>
              <a:ext cx="835" cy="192"/>
            </a:xfrm>
            <a:prstGeom prst="rect">
              <a:avLst/>
            </a:prstGeom>
            <a:noFill/>
            <a:ln w="9525">
              <a:noFill/>
              <a:miter lim="800000"/>
              <a:headEnd/>
              <a:tailEnd/>
            </a:ln>
          </p:spPr>
          <p:txBody>
            <a:bodyPr wrap="none">
              <a:spAutoFit/>
            </a:bodyPr>
            <a:lstStyle/>
            <a:p>
              <a:r>
                <a:rPr lang="en-US" sz="1400" b="1"/>
                <a:t>antiviral state</a:t>
              </a:r>
            </a:p>
          </p:txBody>
        </p:sp>
      </p:grpSp>
      <p:grpSp>
        <p:nvGrpSpPr>
          <p:cNvPr id="156074" name="Group 138"/>
          <p:cNvGrpSpPr>
            <a:grpSpLocks/>
          </p:cNvGrpSpPr>
          <p:nvPr/>
        </p:nvGrpSpPr>
        <p:grpSpPr bwMode="auto">
          <a:xfrm>
            <a:off x="3124200" y="3049588"/>
            <a:ext cx="379413" cy="379412"/>
            <a:chOff x="3456" y="1680"/>
            <a:chExt cx="879" cy="880"/>
          </a:xfrm>
        </p:grpSpPr>
        <p:grpSp>
          <p:nvGrpSpPr>
            <p:cNvPr id="156075" name="Group 139"/>
            <p:cNvGrpSpPr>
              <a:grpSpLocks/>
            </p:cNvGrpSpPr>
            <p:nvPr/>
          </p:nvGrpSpPr>
          <p:grpSpPr bwMode="auto">
            <a:xfrm>
              <a:off x="3456" y="1680"/>
              <a:ext cx="879" cy="880"/>
              <a:chOff x="3456" y="1680"/>
              <a:chExt cx="879" cy="880"/>
            </a:xfrm>
          </p:grpSpPr>
          <p:sp>
            <p:nvSpPr>
              <p:cNvPr id="156069" name="Oval 140"/>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6070" name="AutoShape 141"/>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6076" name="Group 142"/>
              <p:cNvGrpSpPr>
                <a:grpSpLocks/>
              </p:cNvGrpSpPr>
              <p:nvPr/>
            </p:nvGrpSpPr>
            <p:grpSpPr bwMode="auto">
              <a:xfrm rot="988541">
                <a:off x="3956" y="1686"/>
                <a:ext cx="30" cy="106"/>
                <a:chOff x="1104" y="624"/>
                <a:chExt cx="96" cy="336"/>
              </a:xfrm>
            </p:grpSpPr>
            <p:sp>
              <p:nvSpPr>
                <p:cNvPr id="156150" name="Line 14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51" name="AutoShape 14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077" name="Group 145"/>
              <p:cNvGrpSpPr>
                <a:grpSpLocks/>
              </p:cNvGrpSpPr>
              <p:nvPr/>
            </p:nvGrpSpPr>
            <p:grpSpPr bwMode="auto">
              <a:xfrm>
                <a:off x="3860" y="1680"/>
                <a:ext cx="45" cy="106"/>
                <a:chOff x="624" y="624"/>
                <a:chExt cx="144" cy="336"/>
              </a:xfrm>
            </p:grpSpPr>
            <p:sp>
              <p:nvSpPr>
                <p:cNvPr id="156148" name="Line 14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49" name="AutoShape 14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78" name="Group 148"/>
              <p:cNvGrpSpPr>
                <a:grpSpLocks/>
              </p:cNvGrpSpPr>
              <p:nvPr/>
            </p:nvGrpSpPr>
            <p:grpSpPr bwMode="auto">
              <a:xfrm rot="1694367">
                <a:off x="4010" y="1701"/>
                <a:ext cx="46" cy="106"/>
                <a:chOff x="624" y="624"/>
                <a:chExt cx="144" cy="336"/>
              </a:xfrm>
            </p:grpSpPr>
            <p:sp>
              <p:nvSpPr>
                <p:cNvPr id="156146" name="Line 14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47" name="AutoShape 15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79" name="Group 151"/>
              <p:cNvGrpSpPr>
                <a:grpSpLocks/>
              </p:cNvGrpSpPr>
              <p:nvPr/>
            </p:nvGrpSpPr>
            <p:grpSpPr bwMode="auto">
              <a:xfrm rot="2317896">
                <a:off x="4093" y="1742"/>
                <a:ext cx="30" cy="107"/>
                <a:chOff x="1104" y="624"/>
                <a:chExt cx="96" cy="336"/>
              </a:xfrm>
            </p:grpSpPr>
            <p:sp>
              <p:nvSpPr>
                <p:cNvPr id="156144" name="Line 15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45" name="AutoShape 15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080" name="Group 154"/>
              <p:cNvGrpSpPr>
                <a:grpSpLocks/>
              </p:cNvGrpSpPr>
              <p:nvPr/>
            </p:nvGrpSpPr>
            <p:grpSpPr bwMode="auto">
              <a:xfrm rot="2735006">
                <a:off x="4150" y="1788"/>
                <a:ext cx="46" cy="106"/>
                <a:chOff x="624" y="624"/>
                <a:chExt cx="144" cy="336"/>
              </a:xfrm>
            </p:grpSpPr>
            <p:sp>
              <p:nvSpPr>
                <p:cNvPr id="156142" name="Line 15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43" name="AutoShape 15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81" name="Group 157"/>
              <p:cNvGrpSpPr>
                <a:grpSpLocks/>
              </p:cNvGrpSpPr>
              <p:nvPr/>
            </p:nvGrpSpPr>
            <p:grpSpPr bwMode="auto">
              <a:xfrm rot="3399677">
                <a:off x="4222" y="1871"/>
                <a:ext cx="30" cy="107"/>
                <a:chOff x="1104" y="624"/>
                <a:chExt cx="96" cy="336"/>
              </a:xfrm>
            </p:grpSpPr>
            <p:sp>
              <p:nvSpPr>
                <p:cNvPr id="156140" name="Line 15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41" name="AutoShape 15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082" name="Group 160"/>
              <p:cNvGrpSpPr>
                <a:grpSpLocks/>
              </p:cNvGrpSpPr>
              <p:nvPr/>
            </p:nvGrpSpPr>
            <p:grpSpPr bwMode="auto">
              <a:xfrm rot="-847392">
                <a:off x="3805" y="1689"/>
                <a:ext cx="30" cy="106"/>
                <a:chOff x="1104" y="624"/>
                <a:chExt cx="96" cy="336"/>
              </a:xfrm>
            </p:grpSpPr>
            <p:sp>
              <p:nvSpPr>
                <p:cNvPr id="156138" name="Line 16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39" name="AutoShape 16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083" name="Group 163"/>
              <p:cNvGrpSpPr>
                <a:grpSpLocks/>
              </p:cNvGrpSpPr>
              <p:nvPr/>
            </p:nvGrpSpPr>
            <p:grpSpPr bwMode="auto">
              <a:xfrm rot="-1308084">
                <a:off x="3709" y="1714"/>
                <a:ext cx="46" cy="106"/>
                <a:chOff x="624" y="624"/>
                <a:chExt cx="144" cy="336"/>
              </a:xfrm>
            </p:grpSpPr>
            <p:sp>
              <p:nvSpPr>
                <p:cNvPr id="156136" name="Line 16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37" name="AutoShape 16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84" name="Group 166"/>
              <p:cNvGrpSpPr>
                <a:grpSpLocks/>
              </p:cNvGrpSpPr>
              <p:nvPr/>
            </p:nvGrpSpPr>
            <p:grpSpPr bwMode="auto">
              <a:xfrm rot="4102505">
                <a:off x="4244" y="1954"/>
                <a:ext cx="46" cy="107"/>
                <a:chOff x="624" y="624"/>
                <a:chExt cx="144" cy="336"/>
              </a:xfrm>
            </p:grpSpPr>
            <p:sp>
              <p:nvSpPr>
                <p:cNvPr id="156134" name="Line 16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35" name="AutoShape 16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85" name="Group 169"/>
              <p:cNvGrpSpPr>
                <a:grpSpLocks/>
              </p:cNvGrpSpPr>
              <p:nvPr/>
            </p:nvGrpSpPr>
            <p:grpSpPr bwMode="auto">
              <a:xfrm rot="5059798">
                <a:off x="4267" y="2068"/>
                <a:ext cx="30" cy="106"/>
                <a:chOff x="1104" y="624"/>
                <a:chExt cx="96" cy="336"/>
              </a:xfrm>
            </p:grpSpPr>
            <p:sp>
              <p:nvSpPr>
                <p:cNvPr id="156132" name="Line 17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33" name="AutoShape 17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086" name="Group 172"/>
              <p:cNvGrpSpPr>
                <a:grpSpLocks/>
              </p:cNvGrpSpPr>
              <p:nvPr/>
            </p:nvGrpSpPr>
            <p:grpSpPr bwMode="auto">
              <a:xfrm rot="-1798719">
                <a:off x="3653" y="1750"/>
                <a:ext cx="30" cy="105"/>
                <a:chOff x="1104" y="624"/>
                <a:chExt cx="96" cy="336"/>
              </a:xfrm>
            </p:grpSpPr>
            <p:sp>
              <p:nvSpPr>
                <p:cNvPr id="156130" name="Line 17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31" name="AutoShape 17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087" name="Group 175"/>
              <p:cNvGrpSpPr>
                <a:grpSpLocks/>
              </p:cNvGrpSpPr>
              <p:nvPr/>
            </p:nvGrpSpPr>
            <p:grpSpPr bwMode="auto">
              <a:xfrm rot="-2598918">
                <a:off x="3582" y="1806"/>
                <a:ext cx="46" cy="106"/>
                <a:chOff x="624" y="624"/>
                <a:chExt cx="144" cy="336"/>
              </a:xfrm>
            </p:grpSpPr>
            <p:sp>
              <p:nvSpPr>
                <p:cNvPr id="156128" name="Line 17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29" name="AutoShape 17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88" name="Group 178"/>
              <p:cNvGrpSpPr>
                <a:grpSpLocks/>
              </p:cNvGrpSpPr>
              <p:nvPr/>
            </p:nvGrpSpPr>
            <p:grpSpPr bwMode="auto">
              <a:xfrm rot="6008527">
                <a:off x="4254" y="2137"/>
                <a:ext cx="45" cy="106"/>
                <a:chOff x="624" y="624"/>
                <a:chExt cx="144" cy="336"/>
              </a:xfrm>
            </p:grpSpPr>
            <p:sp>
              <p:nvSpPr>
                <p:cNvPr id="156126" name="Line 17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27" name="AutoShape 18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89" name="Group 181"/>
              <p:cNvGrpSpPr>
                <a:grpSpLocks/>
              </p:cNvGrpSpPr>
              <p:nvPr/>
            </p:nvGrpSpPr>
            <p:grpSpPr bwMode="auto">
              <a:xfrm rot="7337137">
                <a:off x="4225" y="2244"/>
                <a:ext cx="31" cy="106"/>
                <a:chOff x="1104" y="624"/>
                <a:chExt cx="96" cy="336"/>
              </a:xfrm>
            </p:grpSpPr>
            <p:sp>
              <p:nvSpPr>
                <p:cNvPr id="156124" name="Line 18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25" name="AutoShape 183"/>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6090" name="Group 184"/>
              <p:cNvGrpSpPr>
                <a:grpSpLocks/>
              </p:cNvGrpSpPr>
              <p:nvPr/>
            </p:nvGrpSpPr>
            <p:grpSpPr bwMode="auto">
              <a:xfrm rot="-3157065">
                <a:off x="3547" y="1864"/>
                <a:ext cx="30" cy="106"/>
                <a:chOff x="1104" y="624"/>
                <a:chExt cx="96" cy="336"/>
              </a:xfrm>
            </p:grpSpPr>
            <p:sp>
              <p:nvSpPr>
                <p:cNvPr id="156122" name="Line 18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23" name="AutoShape 18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091" name="Group 187"/>
              <p:cNvGrpSpPr>
                <a:grpSpLocks/>
              </p:cNvGrpSpPr>
              <p:nvPr/>
            </p:nvGrpSpPr>
            <p:grpSpPr bwMode="auto">
              <a:xfrm rot="-4328264">
                <a:off x="3494" y="1969"/>
                <a:ext cx="45" cy="106"/>
                <a:chOff x="624" y="624"/>
                <a:chExt cx="144" cy="336"/>
              </a:xfrm>
            </p:grpSpPr>
            <p:sp>
              <p:nvSpPr>
                <p:cNvPr id="156120" name="Line 18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21" name="AutoShape 18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92" name="Group 190"/>
              <p:cNvGrpSpPr>
                <a:grpSpLocks/>
              </p:cNvGrpSpPr>
              <p:nvPr/>
            </p:nvGrpSpPr>
            <p:grpSpPr bwMode="auto">
              <a:xfrm rot="7963542">
                <a:off x="4123" y="2355"/>
                <a:ext cx="46" cy="105"/>
                <a:chOff x="624" y="624"/>
                <a:chExt cx="144" cy="336"/>
              </a:xfrm>
            </p:grpSpPr>
            <p:sp>
              <p:nvSpPr>
                <p:cNvPr id="156118" name="Line 19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19" name="AutoShape 19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93" name="Group 193"/>
              <p:cNvGrpSpPr>
                <a:grpSpLocks/>
              </p:cNvGrpSpPr>
              <p:nvPr/>
            </p:nvGrpSpPr>
            <p:grpSpPr bwMode="auto">
              <a:xfrm rot="9196393">
                <a:off x="4062" y="2411"/>
                <a:ext cx="31" cy="106"/>
                <a:chOff x="1104" y="624"/>
                <a:chExt cx="96" cy="336"/>
              </a:xfrm>
            </p:grpSpPr>
            <p:sp>
              <p:nvSpPr>
                <p:cNvPr id="156116" name="Line 19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17" name="AutoShape 19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094" name="Group 196"/>
              <p:cNvGrpSpPr>
                <a:grpSpLocks/>
              </p:cNvGrpSpPr>
              <p:nvPr/>
            </p:nvGrpSpPr>
            <p:grpSpPr bwMode="auto">
              <a:xfrm rot="-5791417">
                <a:off x="3494" y="2084"/>
                <a:ext cx="30" cy="106"/>
                <a:chOff x="1104" y="624"/>
                <a:chExt cx="96" cy="336"/>
              </a:xfrm>
            </p:grpSpPr>
            <p:sp>
              <p:nvSpPr>
                <p:cNvPr id="156114" name="Line 19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15" name="AutoShape 19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095" name="Group 199"/>
              <p:cNvGrpSpPr>
                <a:grpSpLocks/>
              </p:cNvGrpSpPr>
              <p:nvPr/>
            </p:nvGrpSpPr>
            <p:grpSpPr bwMode="auto">
              <a:xfrm rot="-6321801">
                <a:off x="3517" y="2197"/>
                <a:ext cx="45" cy="107"/>
                <a:chOff x="624" y="624"/>
                <a:chExt cx="144" cy="336"/>
              </a:xfrm>
            </p:grpSpPr>
            <p:sp>
              <p:nvSpPr>
                <p:cNvPr id="156112" name="Line 20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13" name="AutoShape 20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96" name="Group 202"/>
              <p:cNvGrpSpPr>
                <a:grpSpLocks/>
              </p:cNvGrpSpPr>
              <p:nvPr/>
            </p:nvGrpSpPr>
            <p:grpSpPr bwMode="auto">
              <a:xfrm rot="7902209">
                <a:off x="4183" y="2301"/>
                <a:ext cx="45" cy="106"/>
                <a:chOff x="624" y="624"/>
                <a:chExt cx="144" cy="336"/>
              </a:xfrm>
            </p:grpSpPr>
            <p:sp>
              <p:nvSpPr>
                <p:cNvPr id="156110" name="Line 20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11" name="AutoShape 20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097" name="Group 205"/>
              <p:cNvGrpSpPr>
                <a:grpSpLocks/>
              </p:cNvGrpSpPr>
              <p:nvPr/>
            </p:nvGrpSpPr>
            <p:grpSpPr bwMode="auto">
              <a:xfrm rot="10039961">
                <a:off x="3992" y="2440"/>
                <a:ext cx="46" cy="105"/>
                <a:chOff x="624" y="624"/>
                <a:chExt cx="144" cy="336"/>
              </a:xfrm>
            </p:grpSpPr>
            <p:sp>
              <p:nvSpPr>
                <p:cNvPr id="156108" name="Line 20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09" name="AutoShape 20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56" name="Group 208"/>
              <p:cNvGrpSpPr>
                <a:grpSpLocks/>
              </p:cNvGrpSpPr>
              <p:nvPr/>
            </p:nvGrpSpPr>
            <p:grpSpPr bwMode="auto">
              <a:xfrm rot="10544209">
                <a:off x="3917" y="2454"/>
                <a:ext cx="30" cy="106"/>
                <a:chOff x="1104" y="624"/>
                <a:chExt cx="96" cy="336"/>
              </a:xfrm>
            </p:grpSpPr>
            <p:sp>
              <p:nvSpPr>
                <p:cNvPr id="156106" name="Line 20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07" name="AutoShape 21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157" name="Group 211"/>
              <p:cNvGrpSpPr>
                <a:grpSpLocks/>
              </p:cNvGrpSpPr>
              <p:nvPr/>
            </p:nvGrpSpPr>
            <p:grpSpPr bwMode="auto">
              <a:xfrm rot="-7701873">
                <a:off x="3577" y="2303"/>
                <a:ext cx="30" cy="106"/>
                <a:chOff x="1104" y="624"/>
                <a:chExt cx="96" cy="336"/>
              </a:xfrm>
            </p:grpSpPr>
            <p:sp>
              <p:nvSpPr>
                <p:cNvPr id="156104" name="Line 21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105" name="AutoShape 21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159" name="Group 214"/>
              <p:cNvGrpSpPr>
                <a:grpSpLocks/>
              </p:cNvGrpSpPr>
              <p:nvPr/>
            </p:nvGrpSpPr>
            <p:grpSpPr bwMode="auto">
              <a:xfrm rot="-8936243">
                <a:off x="3633" y="2371"/>
                <a:ext cx="45" cy="106"/>
                <a:chOff x="624" y="624"/>
                <a:chExt cx="144" cy="336"/>
              </a:xfrm>
            </p:grpSpPr>
            <p:sp>
              <p:nvSpPr>
                <p:cNvPr id="156102" name="Line 21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03" name="AutoShape 21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69" name="Group 217"/>
              <p:cNvGrpSpPr>
                <a:grpSpLocks/>
              </p:cNvGrpSpPr>
              <p:nvPr/>
            </p:nvGrpSpPr>
            <p:grpSpPr bwMode="auto">
              <a:xfrm rot="-10442572">
                <a:off x="3822" y="2453"/>
                <a:ext cx="45" cy="106"/>
                <a:chOff x="624" y="624"/>
                <a:chExt cx="144" cy="336"/>
              </a:xfrm>
            </p:grpSpPr>
            <p:sp>
              <p:nvSpPr>
                <p:cNvPr id="156100" name="Line 21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101" name="AutoShape 21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70" name="Group 220"/>
              <p:cNvGrpSpPr>
                <a:grpSpLocks/>
              </p:cNvGrpSpPr>
              <p:nvPr/>
            </p:nvGrpSpPr>
            <p:grpSpPr bwMode="auto">
              <a:xfrm rot="-9486875">
                <a:off x="3729" y="2425"/>
                <a:ext cx="30" cy="106"/>
                <a:chOff x="1104" y="624"/>
                <a:chExt cx="96" cy="336"/>
              </a:xfrm>
            </p:grpSpPr>
            <p:sp>
              <p:nvSpPr>
                <p:cNvPr id="156098" name="Line 22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99" name="AutoShape 22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6171" name="Group 223"/>
            <p:cNvGrpSpPr>
              <a:grpSpLocks/>
            </p:cNvGrpSpPr>
            <p:nvPr/>
          </p:nvGrpSpPr>
          <p:grpSpPr bwMode="auto">
            <a:xfrm>
              <a:off x="3597" y="1813"/>
              <a:ext cx="548" cy="572"/>
              <a:chOff x="3597" y="1813"/>
              <a:chExt cx="548" cy="572"/>
            </a:xfrm>
          </p:grpSpPr>
          <p:sp>
            <p:nvSpPr>
              <p:cNvPr id="156060" name="Freeform 224"/>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6172" name="Group 225"/>
              <p:cNvGrpSpPr>
                <a:grpSpLocks/>
              </p:cNvGrpSpPr>
              <p:nvPr/>
            </p:nvGrpSpPr>
            <p:grpSpPr bwMode="auto">
              <a:xfrm>
                <a:off x="3597" y="1813"/>
                <a:ext cx="548" cy="572"/>
                <a:chOff x="3597" y="1813"/>
                <a:chExt cx="548" cy="572"/>
              </a:xfrm>
            </p:grpSpPr>
            <p:sp>
              <p:nvSpPr>
                <p:cNvPr id="156062" name="Freeform 226"/>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6063" name="Freeform 227"/>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6064" name="Freeform 228"/>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6065" name="Freeform 229"/>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6066" name="Freeform 230"/>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6067" name="Freeform 231"/>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6068" name="Freeform 232"/>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nvGrpSpPr>
          <p:cNvPr id="156173" name="Group 233"/>
          <p:cNvGrpSpPr>
            <a:grpSpLocks/>
          </p:cNvGrpSpPr>
          <p:nvPr/>
        </p:nvGrpSpPr>
        <p:grpSpPr bwMode="auto">
          <a:xfrm>
            <a:off x="2057400" y="3238500"/>
            <a:ext cx="379413" cy="379413"/>
            <a:chOff x="3456" y="1680"/>
            <a:chExt cx="879" cy="880"/>
          </a:xfrm>
        </p:grpSpPr>
        <p:grpSp>
          <p:nvGrpSpPr>
            <p:cNvPr id="156174" name="Group 234"/>
            <p:cNvGrpSpPr>
              <a:grpSpLocks/>
            </p:cNvGrpSpPr>
            <p:nvPr/>
          </p:nvGrpSpPr>
          <p:grpSpPr bwMode="auto">
            <a:xfrm>
              <a:off x="3456" y="1680"/>
              <a:ext cx="879" cy="880"/>
              <a:chOff x="3456" y="1680"/>
              <a:chExt cx="879" cy="880"/>
            </a:xfrm>
          </p:grpSpPr>
          <p:sp>
            <p:nvSpPr>
              <p:cNvPr id="155975" name="Oval 235"/>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5976" name="AutoShape 236"/>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6175" name="Group 237"/>
              <p:cNvGrpSpPr>
                <a:grpSpLocks/>
              </p:cNvGrpSpPr>
              <p:nvPr/>
            </p:nvGrpSpPr>
            <p:grpSpPr bwMode="auto">
              <a:xfrm rot="988541">
                <a:off x="3956" y="1686"/>
                <a:ext cx="30" cy="106"/>
                <a:chOff x="1104" y="624"/>
                <a:chExt cx="96" cy="336"/>
              </a:xfrm>
            </p:grpSpPr>
            <p:sp>
              <p:nvSpPr>
                <p:cNvPr id="156056" name="Line 23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57" name="AutoShape 23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176" name="Group 240"/>
              <p:cNvGrpSpPr>
                <a:grpSpLocks/>
              </p:cNvGrpSpPr>
              <p:nvPr/>
            </p:nvGrpSpPr>
            <p:grpSpPr bwMode="auto">
              <a:xfrm>
                <a:off x="3860" y="1680"/>
                <a:ext cx="45" cy="106"/>
                <a:chOff x="624" y="624"/>
                <a:chExt cx="144" cy="336"/>
              </a:xfrm>
            </p:grpSpPr>
            <p:sp>
              <p:nvSpPr>
                <p:cNvPr id="156054" name="Line 24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55" name="AutoShape 24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77" name="Group 243"/>
              <p:cNvGrpSpPr>
                <a:grpSpLocks/>
              </p:cNvGrpSpPr>
              <p:nvPr/>
            </p:nvGrpSpPr>
            <p:grpSpPr bwMode="auto">
              <a:xfrm rot="1694367">
                <a:off x="4010" y="1701"/>
                <a:ext cx="46" cy="106"/>
                <a:chOff x="624" y="624"/>
                <a:chExt cx="144" cy="336"/>
              </a:xfrm>
            </p:grpSpPr>
            <p:sp>
              <p:nvSpPr>
                <p:cNvPr id="156052" name="Line 24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53" name="AutoShape 24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78" name="Group 246"/>
              <p:cNvGrpSpPr>
                <a:grpSpLocks/>
              </p:cNvGrpSpPr>
              <p:nvPr/>
            </p:nvGrpSpPr>
            <p:grpSpPr bwMode="auto">
              <a:xfrm rot="2317896">
                <a:off x="4093" y="1742"/>
                <a:ext cx="30" cy="107"/>
                <a:chOff x="1104" y="624"/>
                <a:chExt cx="96" cy="336"/>
              </a:xfrm>
            </p:grpSpPr>
            <p:sp>
              <p:nvSpPr>
                <p:cNvPr id="156050" name="Line 24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51" name="AutoShape 24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179" name="Group 249"/>
              <p:cNvGrpSpPr>
                <a:grpSpLocks/>
              </p:cNvGrpSpPr>
              <p:nvPr/>
            </p:nvGrpSpPr>
            <p:grpSpPr bwMode="auto">
              <a:xfrm rot="2735006">
                <a:off x="4150" y="1788"/>
                <a:ext cx="46" cy="106"/>
                <a:chOff x="624" y="624"/>
                <a:chExt cx="144" cy="336"/>
              </a:xfrm>
            </p:grpSpPr>
            <p:sp>
              <p:nvSpPr>
                <p:cNvPr id="156048" name="Line 25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49" name="AutoShape 25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80" name="Group 252"/>
              <p:cNvGrpSpPr>
                <a:grpSpLocks/>
              </p:cNvGrpSpPr>
              <p:nvPr/>
            </p:nvGrpSpPr>
            <p:grpSpPr bwMode="auto">
              <a:xfrm rot="3399677">
                <a:off x="4222" y="1871"/>
                <a:ext cx="30" cy="107"/>
                <a:chOff x="1104" y="624"/>
                <a:chExt cx="96" cy="336"/>
              </a:xfrm>
            </p:grpSpPr>
            <p:sp>
              <p:nvSpPr>
                <p:cNvPr id="156046" name="Line 25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47" name="AutoShape 25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181" name="Group 255"/>
              <p:cNvGrpSpPr>
                <a:grpSpLocks/>
              </p:cNvGrpSpPr>
              <p:nvPr/>
            </p:nvGrpSpPr>
            <p:grpSpPr bwMode="auto">
              <a:xfrm rot="-847392">
                <a:off x="3805" y="1689"/>
                <a:ext cx="30" cy="106"/>
                <a:chOff x="1104" y="624"/>
                <a:chExt cx="96" cy="336"/>
              </a:xfrm>
            </p:grpSpPr>
            <p:sp>
              <p:nvSpPr>
                <p:cNvPr id="156044" name="Line 25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45" name="AutoShape 25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182" name="Group 258"/>
              <p:cNvGrpSpPr>
                <a:grpSpLocks/>
              </p:cNvGrpSpPr>
              <p:nvPr/>
            </p:nvGrpSpPr>
            <p:grpSpPr bwMode="auto">
              <a:xfrm rot="-1308084">
                <a:off x="3709" y="1714"/>
                <a:ext cx="46" cy="106"/>
                <a:chOff x="624" y="624"/>
                <a:chExt cx="144" cy="336"/>
              </a:xfrm>
            </p:grpSpPr>
            <p:sp>
              <p:nvSpPr>
                <p:cNvPr id="156042" name="Line 25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43" name="AutoShape 26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83" name="Group 261"/>
              <p:cNvGrpSpPr>
                <a:grpSpLocks/>
              </p:cNvGrpSpPr>
              <p:nvPr/>
            </p:nvGrpSpPr>
            <p:grpSpPr bwMode="auto">
              <a:xfrm rot="4102505">
                <a:off x="4244" y="1954"/>
                <a:ext cx="46" cy="107"/>
                <a:chOff x="624" y="624"/>
                <a:chExt cx="144" cy="336"/>
              </a:xfrm>
            </p:grpSpPr>
            <p:sp>
              <p:nvSpPr>
                <p:cNvPr id="156040" name="Line 26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41" name="AutoShape 26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84" name="Group 264"/>
              <p:cNvGrpSpPr>
                <a:grpSpLocks/>
              </p:cNvGrpSpPr>
              <p:nvPr/>
            </p:nvGrpSpPr>
            <p:grpSpPr bwMode="auto">
              <a:xfrm rot="5059798">
                <a:off x="4267" y="2068"/>
                <a:ext cx="30" cy="106"/>
                <a:chOff x="1104" y="624"/>
                <a:chExt cx="96" cy="336"/>
              </a:xfrm>
            </p:grpSpPr>
            <p:sp>
              <p:nvSpPr>
                <p:cNvPr id="156038" name="Line 26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39" name="AutoShape 26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185" name="Group 267"/>
              <p:cNvGrpSpPr>
                <a:grpSpLocks/>
              </p:cNvGrpSpPr>
              <p:nvPr/>
            </p:nvGrpSpPr>
            <p:grpSpPr bwMode="auto">
              <a:xfrm rot="-1798719">
                <a:off x="3653" y="1750"/>
                <a:ext cx="30" cy="105"/>
                <a:chOff x="1104" y="624"/>
                <a:chExt cx="96" cy="336"/>
              </a:xfrm>
            </p:grpSpPr>
            <p:sp>
              <p:nvSpPr>
                <p:cNvPr id="156036" name="Line 26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37" name="AutoShape 26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186" name="Group 270"/>
              <p:cNvGrpSpPr>
                <a:grpSpLocks/>
              </p:cNvGrpSpPr>
              <p:nvPr/>
            </p:nvGrpSpPr>
            <p:grpSpPr bwMode="auto">
              <a:xfrm rot="-2598918">
                <a:off x="3582" y="1806"/>
                <a:ext cx="46" cy="106"/>
                <a:chOff x="624" y="624"/>
                <a:chExt cx="144" cy="336"/>
              </a:xfrm>
            </p:grpSpPr>
            <p:sp>
              <p:nvSpPr>
                <p:cNvPr id="156034" name="Line 27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35" name="AutoShape 27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87" name="Group 273"/>
              <p:cNvGrpSpPr>
                <a:grpSpLocks/>
              </p:cNvGrpSpPr>
              <p:nvPr/>
            </p:nvGrpSpPr>
            <p:grpSpPr bwMode="auto">
              <a:xfrm rot="6008527">
                <a:off x="4254" y="2137"/>
                <a:ext cx="45" cy="106"/>
                <a:chOff x="624" y="624"/>
                <a:chExt cx="144" cy="336"/>
              </a:xfrm>
            </p:grpSpPr>
            <p:sp>
              <p:nvSpPr>
                <p:cNvPr id="156032" name="Line 27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33" name="AutoShape 27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88" name="Group 276"/>
              <p:cNvGrpSpPr>
                <a:grpSpLocks/>
              </p:cNvGrpSpPr>
              <p:nvPr/>
            </p:nvGrpSpPr>
            <p:grpSpPr bwMode="auto">
              <a:xfrm rot="7337137">
                <a:off x="4225" y="2244"/>
                <a:ext cx="31" cy="106"/>
                <a:chOff x="1104" y="624"/>
                <a:chExt cx="96" cy="336"/>
              </a:xfrm>
            </p:grpSpPr>
            <p:sp>
              <p:nvSpPr>
                <p:cNvPr id="156030" name="Line 27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31" name="AutoShape 278"/>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6189" name="Group 279"/>
              <p:cNvGrpSpPr>
                <a:grpSpLocks/>
              </p:cNvGrpSpPr>
              <p:nvPr/>
            </p:nvGrpSpPr>
            <p:grpSpPr bwMode="auto">
              <a:xfrm rot="-3157065">
                <a:off x="3547" y="1864"/>
                <a:ext cx="30" cy="106"/>
                <a:chOff x="1104" y="624"/>
                <a:chExt cx="96" cy="336"/>
              </a:xfrm>
            </p:grpSpPr>
            <p:sp>
              <p:nvSpPr>
                <p:cNvPr id="156028" name="Line 28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29" name="AutoShape 28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190" name="Group 282"/>
              <p:cNvGrpSpPr>
                <a:grpSpLocks/>
              </p:cNvGrpSpPr>
              <p:nvPr/>
            </p:nvGrpSpPr>
            <p:grpSpPr bwMode="auto">
              <a:xfrm rot="-4328264">
                <a:off x="3494" y="1969"/>
                <a:ext cx="45" cy="106"/>
                <a:chOff x="624" y="624"/>
                <a:chExt cx="144" cy="336"/>
              </a:xfrm>
            </p:grpSpPr>
            <p:sp>
              <p:nvSpPr>
                <p:cNvPr id="156026" name="Line 28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27" name="AutoShape 28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91" name="Group 285"/>
              <p:cNvGrpSpPr>
                <a:grpSpLocks/>
              </p:cNvGrpSpPr>
              <p:nvPr/>
            </p:nvGrpSpPr>
            <p:grpSpPr bwMode="auto">
              <a:xfrm rot="7963542">
                <a:off x="4123" y="2355"/>
                <a:ext cx="46" cy="105"/>
                <a:chOff x="624" y="624"/>
                <a:chExt cx="144" cy="336"/>
              </a:xfrm>
            </p:grpSpPr>
            <p:sp>
              <p:nvSpPr>
                <p:cNvPr id="156024" name="Line 28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25" name="AutoShape 28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92" name="Group 288"/>
              <p:cNvGrpSpPr>
                <a:grpSpLocks/>
              </p:cNvGrpSpPr>
              <p:nvPr/>
            </p:nvGrpSpPr>
            <p:grpSpPr bwMode="auto">
              <a:xfrm rot="9196393">
                <a:off x="4062" y="2411"/>
                <a:ext cx="31" cy="106"/>
                <a:chOff x="1104" y="624"/>
                <a:chExt cx="96" cy="336"/>
              </a:xfrm>
            </p:grpSpPr>
            <p:sp>
              <p:nvSpPr>
                <p:cNvPr id="156022" name="Line 28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23" name="AutoShape 29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193" name="Group 291"/>
              <p:cNvGrpSpPr>
                <a:grpSpLocks/>
              </p:cNvGrpSpPr>
              <p:nvPr/>
            </p:nvGrpSpPr>
            <p:grpSpPr bwMode="auto">
              <a:xfrm rot="-5791417">
                <a:off x="3494" y="2084"/>
                <a:ext cx="30" cy="106"/>
                <a:chOff x="1104" y="624"/>
                <a:chExt cx="96" cy="336"/>
              </a:xfrm>
            </p:grpSpPr>
            <p:sp>
              <p:nvSpPr>
                <p:cNvPr id="156020" name="Line 29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21" name="AutoShape 29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194" name="Group 294"/>
              <p:cNvGrpSpPr>
                <a:grpSpLocks/>
              </p:cNvGrpSpPr>
              <p:nvPr/>
            </p:nvGrpSpPr>
            <p:grpSpPr bwMode="auto">
              <a:xfrm rot="-6321801">
                <a:off x="3517" y="2197"/>
                <a:ext cx="45" cy="107"/>
                <a:chOff x="624" y="624"/>
                <a:chExt cx="144" cy="336"/>
              </a:xfrm>
            </p:grpSpPr>
            <p:sp>
              <p:nvSpPr>
                <p:cNvPr id="156018" name="Line 29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19" name="AutoShape 29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195" name="Group 297"/>
              <p:cNvGrpSpPr>
                <a:grpSpLocks/>
              </p:cNvGrpSpPr>
              <p:nvPr/>
            </p:nvGrpSpPr>
            <p:grpSpPr bwMode="auto">
              <a:xfrm rot="7902209">
                <a:off x="4183" y="2301"/>
                <a:ext cx="45" cy="106"/>
                <a:chOff x="624" y="624"/>
                <a:chExt cx="144" cy="336"/>
              </a:xfrm>
            </p:grpSpPr>
            <p:sp>
              <p:nvSpPr>
                <p:cNvPr id="156016" name="Line 29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17" name="AutoShape 29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262" name="Group 300"/>
              <p:cNvGrpSpPr>
                <a:grpSpLocks/>
              </p:cNvGrpSpPr>
              <p:nvPr/>
            </p:nvGrpSpPr>
            <p:grpSpPr bwMode="auto">
              <a:xfrm rot="10039961">
                <a:off x="3992" y="2440"/>
                <a:ext cx="46" cy="105"/>
                <a:chOff x="624" y="624"/>
                <a:chExt cx="144" cy="336"/>
              </a:xfrm>
            </p:grpSpPr>
            <p:sp>
              <p:nvSpPr>
                <p:cNvPr id="156014" name="Line 30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15" name="AutoShape 30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263" name="Group 303"/>
              <p:cNvGrpSpPr>
                <a:grpSpLocks/>
              </p:cNvGrpSpPr>
              <p:nvPr/>
            </p:nvGrpSpPr>
            <p:grpSpPr bwMode="auto">
              <a:xfrm rot="10544209">
                <a:off x="3917" y="2454"/>
                <a:ext cx="30" cy="106"/>
                <a:chOff x="1104" y="624"/>
                <a:chExt cx="96" cy="336"/>
              </a:xfrm>
            </p:grpSpPr>
            <p:sp>
              <p:nvSpPr>
                <p:cNvPr id="156012" name="Line 30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13" name="AutoShape 30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264" name="Group 306"/>
              <p:cNvGrpSpPr>
                <a:grpSpLocks/>
              </p:cNvGrpSpPr>
              <p:nvPr/>
            </p:nvGrpSpPr>
            <p:grpSpPr bwMode="auto">
              <a:xfrm rot="-7701873">
                <a:off x="3577" y="2303"/>
                <a:ext cx="30" cy="106"/>
                <a:chOff x="1104" y="624"/>
                <a:chExt cx="96" cy="336"/>
              </a:xfrm>
            </p:grpSpPr>
            <p:sp>
              <p:nvSpPr>
                <p:cNvPr id="156010" name="Line 30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11" name="AutoShape 30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265" name="Group 309"/>
              <p:cNvGrpSpPr>
                <a:grpSpLocks/>
              </p:cNvGrpSpPr>
              <p:nvPr/>
            </p:nvGrpSpPr>
            <p:grpSpPr bwMode="auto">
              <a:xfrm rot="-8936243">
                <a:off x="3633" y="2371"/>
                <a:ext cx="45" cy="106"/>
                <a:chOff x="624" y="624"/>
                <a:chExt cx="144" cy="336"/>
              </a:xfrm>
            </p:grpSpPr>
            <p:sp>
              <p:nvSpPr>
                <p:cNvPr id="156008" name="Line 31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09" name="AutoShape 31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266" name="Group 312"/>
              <p:cNvGrpSpPr>
                <a:grpSpLocks/>
              </p:cNvGrpSpPr>
              <p:nvPr/>
            </p:nvGrpSpPr>
            <p:grpSpPr bwMode="auto">
              <a:xfrm rot="-10442572">
                <a:off x="3822" y="2453"/>
                <a:ext cx="45" cy="106"/>
                <a:chOff x="624" y="624"/>
                <a:chExt cx="144" cy="336"/>
              </a:xfrm>
            </p:grpSpPr>
            <p:sp>
              <p:nvSpPr>
                <p:cNvPr id="156006" name="Line 31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6007" name="AutoShape 31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267" name="Group 315"/>
              <p:cNvGrpSpPr>
                <a:grpSpLocks/>
              </p:cNvGrpSpPr>
              <p:nvPr/>
            </p:nvGrpSpPr>
            <p:grpSpPr bwMode="auto">
              <a:xfrm rot="-9486875">
                <a:off x="3729" y="2425"/>
                <a:ext cx="30" cy="106"/>
                <a:chOff x="1104" y="624"/>
                <a:chExt cx="96" cy="336"/>
              </a:xfrm>
            </p:grpSpPr>
            <p:sp>
              <p:nvSpPr>
                <p:cNvPr id="156004" name="Line 31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6005" name="AutoShape 31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6268" name="Group 318"/>
            <p:cNvGrpSpPr>
              <a:grpSpLocks/>
            </p:cNvGrpSpPr>
            <p:nvPr/>
          </p:nvGrpSpPr>
          <p:grpSpPr bwMode="auto">
            <a:xfrm>
              <a:off x="3597" y="1813"/>
              <a:ext cx="548" cy="572"/>
              <a:chOff x="3597" y="1813"/>
              <a:chExt cx="548" cy="572"/>
            </a:xfrm>
          </p:grpSpPr>
          <p:sp>
            <p:nvSpPr>
              <p:cNvPr id="155966" name="Freeform 319"/>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6269" name="Group 320"/>
              <p:cNvGrpSpPr>
                <a:grpSpLocks/>
              </p:cNvGrpSpPr>
              <p:nvPr/>
            </p:nvGrpSpPr>
            <p:grpSpPr bwMode="auto">
              <a:xfrm>
                <a:off x="3597" y="1813"/>
                <a:ext cx="548" cy="572"/>
                <a:chOff x="3597" y="1813"/>
                <a:chExt cx="548" cy="572"/>
              </a:xfrm>
            </p:grpSpPr>
            <p:sp>
              <p:nvSpPr>
                <p:cNvPr id="155968" name="Freeform 321"/>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969" name="Freeform 322"/>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970" name="Freeform 323"/>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971" name="Freeform 324"/>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972" name="Freeform 325"/>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5973" name="Freeform 326"/>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974" name="Freeform 327"/>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nvGrpSpPr>
          <p:cNvPr id="156270" name="Group 328"/>
          <p:cNvGrpSpPr>
            <a:grpSpLocks/>
          </p:cNvGrpSpPr>
          <p:nvPr/>
        </p:nvGrpSpPr>
        <p:grpSpPr bwMode="auto">
          <a:xfrm>
            <a:off x="5562600" y="3049588"/>
            <a:ext cx="379413" cy="379412"/>
            <a:chOff x="3456" y="1680"/>
            <a:chExt cx="879" cy="880"/>
          </a:xfrm>
        </p:grpSpPr>
        <p:grpSp>
          <p:nvGrpSpPr>
            <p:cNvPr id="156271" name="Group 329"/>
            <p:cNvGrpSpPr>
              <a:grpSpLocks/>
            </p:cNvGrpSpPr>
            <p:nvPr/>
          </p:nvGrpSpPr>
          <p:grpSpPr bwMode="auto">
            <a:xfrm>
              <a:off x="3456" y="1680"/>
              <a:ext cx="879" cy="880"/>
              <a:chOff x="3456" y="1680"/>
              <a:chExt cx="879" cy="880"/>
            </a:xfrm>
          </p:grpSpPr>
          <p:sp>
            <p:nvSpPr>
              <p:cNvPr id="155881" name="Oval 330"/>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5882" name="AutoShape 331"/>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6272" name="Group 332"/>
              <p:cNvGrpSpPr>
                <a:grpSpLocks/>
              </p:cNvGrpSpPr>
              <p:nvPr/>
            </p:nvGrpSpPr>
            <p:grpSpPr bwMode="auto">
              <a:xfrm rot="988541">
                <a:off x="3956" y="1686"/>
                <a:ext cx="30" cy="106"/>
                <a:chOff x="1104" y="624"/>
                <a:chExt cx="96" cy="336"/>
              </a:xfrm>
            </p:grpSpPr>
            <p:sp>
              <p:nvSpPr>
                <p:cNvPr id="155962" name="Line 33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63" name="AutoShape 33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273" name="Group 335"/>
              <p:cNvGrpSpPr>
                <a:grpSpLocks/>
              </p:cNvGrpSpPr>
              <p:nvPr/>
            </p:nvGrpSpPr>
            <p:grpSpPr bwMode="auto">
              <a:xfrm>
                <a:off x="3860" y="1680"/>
                <a:ext cx="45" cy="106"/>
                <a:chOff x="624" y="624"/>
                <a:chExt cx="144" cy="336"/>
              </a:xfrm>
            </p:grpSpPr>
            <p:sp>
              <p:nvSpPr>
                <p:cNvPr id="155960" name="Line 33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61" name="AutoShape 33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274" name="Group 338"/>
              <p:cNvGrpSpPr>
                <a:grpSpLocks/>
              </p:cNvGrpSpPr>
              <p:nvPr/>
            </p:nvGrpSpPr>
            <p:grpSpPr bwMode="auto">
              <a:xfrm rot="1694367">
                <a:off x="4010" y="1701"/>
                <a:ext cx="46" cy="106"/>
                <a:chOff x="624" y="624"/>
                <a:chExt cx="144" cy="336"/>
              </a:xfrm>
            </p:grpSpPr>
            <p:sp>
              <p:nvSpPr>
                <p:cNvPr id="155958" name="Line 33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59" name="AutoShape 34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275" name="Group 341"/>
              <p:cNvGrpSpPr>
                <a:grpSpLocks/>
              </p:cNvGrpSpPr>
              <p:nvPr/>
            </p:nvGrpSpPr>
            <p:grpSpPr bwMode="auto">
              <a:xfrm rot="2317896">
                <a:off x="4093" y="1742"/>
                <a:ext cx="30" cy="107"/>
                <a:chOff x="1104" y="624"/>
                <a:chExt cx="96" cy="336"/>
              </a:xfrm>
            </p:grpSpPr>
            <p:sp>
              <p:nvSpPr>
                <p:cNvPr id="155956" name="Line 34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57" name="AutoShape 34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276" name="Group 344"/>
              <p:cNvGrpSpPr>
                <a:grpSpLocks/>
              </p:cNvGrpSpPr>
              <p:nvPr/>
            </p:nvGrpSpPr>
            <p:grpSpPr bwMode="auto">
              <a:xfrm rot="2735006">
                <a:off x="4150" y="1788"/>
                <a:ext cx="46" cy="106"/>
                <a:chOff x="624" y="624"/>
                <a:chExt cx="144" cy="336"/>
              </a:xfrm>
            </p:grpSpPr>
            <p:sp>
              <p:nvSpPr>
                <p:cNvPr id="155954" name="Line 34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55" name="AutoShape 34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277" name="Group 347"/>
              <p:cNvGrpSpPr>
                <a:grpSpLocks/>
              </p:cNvGrpSpPr>
              <p:nvPr/>
            </p:nvGrpSpPr>
            <p:grpSpPr bwMode="auto">
              <a:xfrm rot="3399677">
                <a:off x="4222" y="1871"/>
                <a:ext cx="30" cy="107"/>
                <a:chOff x="1104" y="624"/>
                <a:chExt cx="96" cy="336"/>
              </a:xfrm>
            </p:grpSpPr>
            <p:sp>
              <p:nvSpPr>
                <p:cNvPr id="155952" name="Line 34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53" name="AutoShape 34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278" name="Group 350"/>
              <p:cNvGrpSpPr>
                <a:grpSpLocks/>
              </p:cNvGrpSpPr>
              <p:nvPr/>
            </p:nvGrpSpPr>
            <p:grpSpPr bwMode="auto">
              <a:xfrm rot="-847392">
                <a:off x="3805" y="1689"/>
                <a:ext cx="30" cy="106"/>
                <a:chOff x="1104" y="624"/>
                <a:chExt cx="96" cy="336"/>
              </a:xfrm>
            </p:grpSpPr>
            <p:sp>
              <p:nvSpPr>
                <p:cNvPr id="155950" name="Line 35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51" name="AutoShape 35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279" name="Group 353"/>
              <p:cNvGrpSpPr>
                <a:grpSpLocks/>
              </p:cNvGrpSpPr>
              <p:nvPr/>
            </p:nvGrpSpPr>
            <p:grpSpPr bwMode="auto">
              <a:xfrm rot="-1308084">
                <a:off x="3709" y="1714"/>
                <a:ext cx="46" cy="106"/>
                <a:chOff x="624" y="624"/>
                <a:chExt cx="144" cy="336"/>
              </a:xfrm>
            </p:grpSpPr>
            <p:sp>
              <p:nvSpPr>
                <p:cNvPr id="155948" name="Line 35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49" name="AutoShape 35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280" name="Group 356"/>
              <p:cNvGrpSpPr>
                <a:grpSpLocks/>
              </p:cNvGrpSpPr>
              <p:nvPr/>
            </p:nvGrpSpPr>
            <p:grpSpPr bwMode="auto">
              <a:xfrm rot="4102505">
                <a:off x="4244" y="1954"/>
                <a:ext cx="46" cy="107"/>
                <a:chOff x="624" y="624"/>
                <a:chExt cx="144" cy="336"/>
              </a:xfrm>
            </p:grpSpPr>
            <p:sp>
              <p:nvSpPr>
                <p:cNvPr id="155946" name="Line 35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47" name="AutoShape 35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281" name="Group 359"/>
              <p:cNvGrpSpPr>
                <a:grpSpLocks/>
              </p:cNvGrpSpPr>
              <p:nvPr/>
            </p:nvGrpSpPr>
            <p:grpSpPr bwMode="auto">
              <a:xfrm rot="5059798">
                <a:off x="4267" y="2068"/>
                <a:ext cx="30" cy="106"/>
                <a:chOff x="1104" y="624"/>
                <a:chExt cx="96" cy="336"/>
              </a:xfrm>
            </p:grpSpPr>
            <p:sp>
              <p:nvSpPr>
                <p:cNvPr id="155944" name="Line 36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45" name="AutoShape 36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282" name="Group 362"/>
              <p:cNvGrpSpPr>
                <a:grpSpLocks/>
              </p:cNvGrpSpPr>
              <p:nvPr/>
            </p:nvGrpSpPr>
            <p:grpSpPr bwMode="auto">
              <a:xfrm rot="-1798719">
                <a:off x="3653" y="1750"/>
                <a:ext cx="30" cy="105"/>
                <a:chOff x="1104" y="624"/>
                <a:chExt cx="96" cy="336"/>
              </a:xfrm>
            </p:grpSpPr>
            <p:sp>
              <p:nvSpPr>
                <p:cNvPr id="155942" name="Line 36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43" name="AutoShape 36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283" name="Group 365"/>
              <p:cNvGrpSpPr>
                <a:grpSpLocks/>
              </p:cNvGrpSpPr>
              <p:nvPr/>
            </p:nvGrpSpPr>
            <p:grpSpPr bwMode="auto">
              <a:xfrm rot="-2598918">
                <a:off x="3582" y="1806"/>
                <a:ext cx="46" cy="106"/>
                <a:chOff x="624" y="624"/>
                <a:chExt cx="144" cy="336"/>
              </a:xfrm>
            </p:grpSpPr>
            <p:sp>
              <p:nvSpPr>
                <p:cNvPr id="155940" name="Line 36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41" name="AutoShape 36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284" name="Group 368"/>
              <p:cNvGrpSpPr>
                <a:grpSpLocks/>
              </p:cNvGrpSpPr>
              <p:nvPr/>
            </p:nvGrpSpPr>
            <p:grpSpPr bwMode="auto">
              <a:xfrm rot="6008527">
                <a:off x="4254" y="2137"/>
                <a:ext cx="45" cy="106"/>
                <a:chOff x="624" y="624"/>
                <a:chExt cx="144" cy="336"/>
              </a:xfrm>
            </p:grpSpPr>
            <p:sp>
              <p:nvSpPr>
                <p:cNvPr id="155938" name="Line 36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39" name="AutoShape 37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6285" name="Group 371"/>
              <p:cNvGrpSpPr>
                <a:grpSpLocks/>
              </p:cNvGrpSpPr>
              <p:nvPr/>
            </p:nvGrpSpPr>
            <p:grpSpPr bwMode="auto">
              <a:xfrm rot="7337137">
                <a:off x="4225" y="2244"/>
                <a:ext cx="31" cy="106"/>
                <a:chOff x="1104" y="624"/>
                <a:chExt cx="96" cy="336"/>
              </a:xfrm>
            </p:grpSpPr>
            <p:sp>
              <p:nvSpPr>
                <p:cNvPr id="155936" name="Line 37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37" name="AutoShape 373"/>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6286" name="Group 374"/>
              <p:cNvGrpSpPr>
                <a:grpSpLocks/>
              </p:cNvGrpSpPr>
              <p:nvPr/>
            </p:nvGrpSpPr>
            <p:grpSpPr bwMode="auto">
              <a:xfrm rot="-3157065">
                <a:off x="3547" y="1864"/>
                <a:ext cx="30" cy="106"/>
                <a:chOff x="1104" y="624"/>
                <a:chExt cx="96" cy="336"/>
              </a:xfrm>
            </p:grpSpPr>
            <p:sp>
              <p:nvSpPr>
                <p:cNvPr id="155934" name="Line 37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35" name="AutoShape 37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6287" name="Group 377"/>
              <p:cNvGrpSpPr>
                <a:grpSpLocks/>
              </p:cNvGrpSpPr>
              <p:nvPr/>
            </p:nvGrpSpPr>
            <p:grpSpPr bwMode="auto">
              <a:xfrm rot="-4328264">
                <a:off x="3494" y="1969"/>
                <a:ext cx="45" cy="106"/>
                <a:chOff x="624" y="624"/>
                <a:chExt cx="144" cy="336"/>
              </a:xfrm>
            </p:grpSpPr>
            <p:sp>
              <p:nvSpPr>
                <p:cNvPr id="155932" name="Line 37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33" name="AutoShape 37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48" name="Group 380"/>
              <p:cNvGrpSpPr>
                <a:grpSpLocks/>
              </p:cNvGrpSpPr>
              <p:nvPr/>
            </p:nvGrpSpPr>
            <p:grpSpPr bwMode="auto">
              <a:xfrm rot="7963542">
                <a:off x="4123" y="2355"/>
                <a:ext cx="46" cy="105"/>
                <a:chOff x="624" y="624"/>
                <a:chExt cx="144" cy="336"/>
              </a:xfrm>
            </p:grpSpPr>
            <p:sp>
              <p:nvSpPr>
                <p:cNvPr id="155930" name="Line 38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31" name="AutoShape 38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49" name="Group 383"/>
              <p:cNvGrpSpPr>
                <a:grpSpLocks/>
              </p:cNvGrpSpPr>
              <p:nvPr/>
            </p:nvGrpSpPr>
            <p:grpSpPr bwMode="auto">
              <a:xfrm rot="9196393">
                <a:off x="4062" y="2411"/>
                <a:ext cx="31" cy="106"/>
                <a:chOff x="1104" y="624"/>
                <a:chExt cx="96" cy="336"/>
              </a:xfrm>
            </p:grpSpPr>
            <p:sp>
              <p:nvSpPr>
                <p:cNvPr id="155928" name="Line 38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29" name="AutoShape 38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50" name="Group 386"/>
              <p:cNvGrpSpPr>
                <a:grpSpLocks/>
              </p:cNvGrpSpPr>
              <p:nvPr/>
            </p:nvGrpSpPr>
            <p:grpSpPr bwMode="auto">
              <a:xfrm rot="-5791417">
                <a:off x="3494" y="2084"/>
                <a:ext cx="30" cy="106"/>
                <a:chOff x="1104" y="624"/>
                <a:chExt cx="96" cy="336"/>
              </a:xfrm>
            </p:grpSpPr>
            <p:sp>
              <p:nvSpPr>
                <p:cNvPr id="155926" name="Line 38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27" name="AutoShape 38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52" name="Group 389"/>
              <p:cNvGrpSpPr>
                <a:grpSpLocks/>
              </p:cNvGrpSpPr>
              <p:nvPr/>
            </p:nvGrpSpPr>
            <p:grpSpPr bwMode="auto">
              <a:xfrm rot="-6321801">
                <a:off x="3517" y="2197"/>
                <a:ext cx="45" cy="107"/>
                <a:chOff x="624" y="624"/>
                <a:chExt cx="144" cy="336"/>
              </a:xfrm>
            </p:grpSpPr>
            <p:sp>
              <p:nvSpPr>
                <p:cNvPr id="155924" name="Line 39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25" name="AutoShape 39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56" name="Group 392"/>
              <p:cNvGrpSpPr>
                <a:grpSpLocks/>
              </p:cNvGrpSpPr>
              <p:nvPr/>
            </p:nvGrpSpPr>
            <p:grpSpPr bwMode="auto">
              <a:xfrm rot="7902209">
                <a:off x="4183" y="2301"/>
                <a:ext cx="45" cy="106"/>
                <a:chOff x="624" y="624"/>
                <a:chExt cx="144" cy="336"/>
              </a:xfrm>
            </p:grpSpPr>
            <p:sp>
              <p:nvSpPr>
                <p:cNvPr id="155922" name="Line 39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23" name="AutoShape 39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57" name="Group 395"/>
              <p:cNvGrpSpPr>
                <a:grpSpLocks/>
              </p:cNvGrpSpPr>
              <p:nvPr/>
            </p:nvGrpSpPr>
            <p:grpSpPr bwMode="auto">
              <a:xfrm rot="10039961">
                <a:off x="3992" y="2440"/>
                <a:ext cx="46" cy="105"/>
                <a:chOff x="624" y="624"/>
                <a:chExt cx="144" cy="336"/>
              </a:xfrm>
            </p:grpSpPr>
            <p:sp>
              <p:nvSpPr>
                <p:cNvPr id="155920" name="Line 39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21" name="AutoShape 39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58" name="Group 398"/>
              <p:cNvGrpSpPr>
                <a:grpSpLocks/>
              </p:cNvGrpSpPr>
              <p:nvPr/>
            </p:nvGrpSpPr>
            <p:grpSpPr bwMode="auto">
              <a:xfrm rot="10544209">
                <a:off x="3917" y="2454"/>
                <a:ext cx="30" cy="106"/>
                <a:chOff x="1104" y="624"/>
                <a:chExt cx="96" cy="336"/>
              </a:xfrm>
            </p:grpSpPr>
            <p:sp>
              <p:nvSpPr>
                <p:cNvPr id="155918" name="Line 39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19" name="AutoShape 40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59" name="Group 401"/>
              <p:cNvGrpSpPr>
                <a:grpSpLocks/>
              </p:cNvGrpSpPr>
              <p:nvPr/>
            </p:nvGrpSpPr>
            <p:grpSpPr bwMode="auto">
              <a:xfrm rot="-7701873">
                <a:off x="3577" y="2303"/>
                <a:ext cx="30" cy="106"/>
                <a:chOff x="1104" y="624"/>
                <a:chExt cx="96" cy="336"/>
              </a:xfrm>
            </p:grpSpPr>
            <p:sp>
              <p:nvSpPr>
                <p:cNvPr id="155916" name="Line 40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17" name="AutoShape 40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76" name="Group 404"/>
              <p:cNvGrpSpPr>
                <a:grpSpLocks/>
              </p:cNvGrpSpPr>
              <p:nvPr/>
            </p:nvGrpSpPr>
            <p:grpSpPr bwMode="auto">
              <a:xfrm rot="-8936243">
                <a:off x="3633" y="2371"/>
                <a:ext cx="45" cy="106"/>
                <a:chOff x="624" y="624"/>
                <a:chExt cx="144" cy="336"/>
              </a:xfrm>
            </p:grpSpPr>
            <p:sp>
              <p:nvSpPr>
                <p:cNvPr id="155914" name="Line 40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15" name="AutoShape 40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77" name="Group 407"/>
              <p:cNvGrpSpPr>
                <a:grpSpLocks/>
              </p:cNvGrpSpPr>
              <p:nvPr/>
            </p:nvGrpSpPr>
            <p:grpSpPr bwMode="auto">
              <a:xfrm rot="-10442572">
                <a:off x="3822" y="2453"/>
                <a:ext cx="45" cy="106"/>
                <a:chOff x="624" y="624"/>
                <a:chExt cx="144" cy="336"/>
              </a:xfrm>
            </p:grpSpPr>
            <p:sp>
              <p:nvSpPr>
                <p:cNvPr id="155912" name="Line 40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913" name="AutoShape 40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78" name="Group 410"/>
              <p:cNvGrpSpPr>
                <a:grpSpLocks/>
              </p:cNvGrpSpPr>
              <p:nvPr/>
            </p:nvGrpSpPr>
            <p:grpSpPr bwMode="auto">
              <a:xfrm rot="-9486875">
                <a:off x="3729" y="2425"/>
                <a:ext cx="30" cy="106"/>
                <a:chOff x="1104" y="624"/>
                <a:chExt cx="96" cy="336"/>
              </a:xfrm>
            </p:grpSpPr>
            <p:sp>
              <p:nvSpPr>
                <p:cNvPr id="155910" name="Line 41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911" name="AutoShape 41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5679" name="Group 413"/>
            <p:cNvGrpSpPr>
              <a:grpSpLocks/>
            </p:cNvGrpSpPr>
            <p:nvPr/>
          </p:nvGrpSpPr>
          <p:grpSpPr bwMode="auto">
            <a:xfrm>
              <a:off x="3597" y="1813"/>
              <a:ext cx="548" cy="572"/>
              <a:chOff x="3597" y="1813"/>
              <a:chExt cx="548" cy="572"/>
            </a:xfrm>
          </p:grpSpPr>
          <p:sp>
            <p:nvSpPr>
              <p:cNvPr id="155872" name="Freeform 414"/>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5680" name="Group 415"/>
              <p:cNvGrpSpPr>
                <a:grpSpLocks/>
              </p:cNvGrpSpPr>
              <p:nvPr/>
            </p:nvGrpSpPr>
            <p:grpSpPr bwMode="auto">
              <a:xfrm>
                <a:off x="3597" y="1813"/>
                <a:ext cx="548" cy="572"/>
                <a:chOff x="3597" y="1813"/>
                <a:chExt cx="548" cy="572"/>
              </a:xfrm>
            </p:grpSpPr>
            <p:sp>
              <p:nvSpPr>
                <p:cNvPr id="155874" name="Freeform 416"/>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875" name="Freeform 417"/>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876" name="Freeform 418"/>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877" name="Freeform 419"/>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878" name="Freeform 420"/>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5879" name="Freeform 421"/>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880" name="Freeform 422"/>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nvGrpSpPr>
          <p:cNvPr id="155681" name="Group 423"/>
          <p:cNvGrpSpPr>
            <a:grpSpLocks/>
          </p:cNvGrpSpPr>
          <p:nvPr/>
        </p:nvGrpSpPr>
        <p:grpSpPr bwMode="auto">
          <a:xfrm>
            <a:off x="5715000" y="5029200"/>
            <a:ext cx="379413" cy="379413"/>
            <a:chOff x="3456" y="1680"/>
            <a:chExt cx="879" cy="880"/>
          </a:xfrm>
        </p:grpSpPr>
        <p:grpSp>
          <p:nvGrpSpPr>
            <p:cNvPr id="155682" name="Group 424"/>
            <p:cNvGrpSpPr>
              <a:grpSpLocks/>
            </p:cNvGrpSpPr>
            <p:nvPr/>
          </p:nvGrpSpPr>
          <p:grpSpPr bwMode="auto">
            <a:xfrm>
              <a:off x="3456" y="1680"/>
              <a:ext cx="879" cy="880"/>
              <a:chOff x="3456" y="1680"/>
              <a:chExt cx="879" cy="880"/>
            </a:xfrm>
          </p:grpSpPr>
          <p:sp>
            <p:nvSpPr>
              <p:cNvPr id="155787" name="Oval 425"/>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5788" name="AutoShape 426"/>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5683" name="Group 427"/>
              <p:cNvGrpSpPr>
                <a:grpSpLocks/>
              </p:cNvGrpSpPr>
              <p:nvPr/>
            </p:nvGrpSpPr>
            <p:grpSpPr bwMode="auto">
              <a:xfrm rot="988541">
                <a:off x="3956" y="1686"/>
                <a:ext cx="30" cy="106"/>
                <a:chOff x="1104" y="624"/>
                <a:chExt cx="96" cy="336"/>
              </a:xfrm>
            </p:grpSpPr>
            <p:sp>
              <p:nvSpPr>
                <p:cNvPr id="155868" name="Line 42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69" name="AutoShape 42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85" name="Group 430"/>
              <p:cNvGrpSpPr>
                <a:grpSpLocks/>
              </p:cNvGrpSpPr>
              <p:nvPr/>
            </p:nvGrpSpPr>
            <p:grpSpPr bwMode="auto">
              <a:xfrm>
                <a:off x="3860" y="1680"/>
                <a:ext cx="45" cy="106"/>
                <a:chOff x="624" y="624"/>
                <a:chExt cx="144" cy="336"/>
              </a:xfrm>
            </p:grpSpPr>
            <p:sp>
              <p:nvSpPr>
                <p:cNvPr id="155866" name="Line 43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67" name="AutoShape 43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95" name="Group 433"/>
              <p:cNvGrpSpPr>
                <a:grpSpLocks/>
              </p:cNvGrpSpPr>
              <p:nvPr/>
            </p:nvGrpSpPr>
            <p:grpSpPr bwMode="auto">
              <a:xfrm rot="1694367">
                <a:off x="4010" y="1701"/>
                <a:ext cx="46" cy="106"/>
                <a:chOff x="624" y="624"/>
                <a:chExt cx="144" cy="336"/>
              </a:xfrm>
            </p:grpSpPr>
            <p:sp>
              <p:nvSpPr>
                <p:cNvPr id="155864" name="Line 43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65" name="AutoShape 43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96" name="Group 436"/>
              <p:cNvGrpSpPr>
                <a:grpSpLocks/>
              </p:cNvGrpSpPr>
              <p:nvPr/>
            </p:nvGrpSpPr>
            <p:grpSpPr bwMode="auto">
              <a:xfrm rot="2317896">
                <a:off x="4093" y="1742"/>
                <a:ext cx="30" cy="107"/>
                <a:chOff x="1104" y="624"/>
                <a:chExt cx="96" cy="336"/>
              </a:xfrm>
            </p:grpSpPr>
            <p:sp>
              <p:nvSpPr>
                <p:cNvPr id="155862" name="Line 43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63" name="AutoShape 43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97" name="Group 439"/>
              <p:cNvGrpSpPr>
                <a:grpSpLocks/>
              </p:cNvGrpSpPr>
              <p:nvPr/>
            </p:nvGrpSpPr>
            <p:grpSpPr bwMode="auto">
              <a:xfrm rot="2735006">
                <a:off x="4150" y="1788"/>
                <a:ext cx="46" cy="106"/>
                <a:chOff x="624" y="624"/>
                <a:chExt cx="144" cy="336"/>
              </a:xfrm>
            </p:grpSpPr>
            <p:sp>
              <p:nvSpPr>
                <p:cNvPr id="155860" name="Line 44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61" name="AutoShape 44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698" name="Group 442"/>
              <p:cNvGrpSpPr>
                <a:grpSpLocks/>
              </p:cNvGrpSpPr>
              <p:nvPr/>
            </p:nvGrpSpPr>
            <p:grpSpPr bwMode="auto">
              <a:xfrm rot="3399677">
                <a:off x="4222" y="1871"/>
                <a:ext cx="30" cy="107"/>
                <a:chOff x="1104" y="624"/>
                <a:chExt cx="96" cy="336"/>
              </a:xfrm>
            </p:grpSpPr>
            <p:sp>
              <p:nvSpPr>
                <p:cNvPr id="155858" name="Line 44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59" name="AutoShape 44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699" name="Group 445"/>
              <p:cNvGrpSpPr>
                <a:grpSpLocks/>
              </p:cNvGrpSpPr>
              <p:nvPr/>
            </p:nvGrpSpPr>
            <p:grpSpPr bwMode="auto">
              <a:xfrm rot="-847392">
                <a:off x="3805" y="1689"/>
                <a:ext cx="30" cy="106"/>
                <a:chOff x="1104" y="624"/>
                <a:chExt cx="96" cy="336"/>
              </a:xfrm>
            </p:grpSpPr>
            <p:sp>
              <p:nvSpPr>
                <p:cNvPr id="155856" name="Line 44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57" name="AutoShape 44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00" name="Group 448"/>
              <p:cNvGrpSpPr>
                <a:grpSpLocks/>
              </p:cNvGrpSpPr>
              <p:nvPr/>
            </p:nvGrpSpPr>
            <p:grpSpPr bwMode="auto">
              <a:xfrm rot="-1308084">
                <a:off x="3709" y="1714"/>
                <a:ext cx="46" cy="106"/>
                <a:chOff x="624" y="624"/>
                <a:chExt cx="144" cy="336"/>
              </a:xfrm>
            </p:grpSpPr>
            <p:sp>
              <p:nvSpPr>
                <p:cNvPr id="155854" name="Line 44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55" name="AutoShape 45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01" name="Group 451"/>
              <p:cNvGrpSpPr>
                <a:grpSpLocks/>
              </p:cNvGrpSpPr>
              <p:nvPr/>
            </p:nvGrpSpPr>
            <p:grpSpPr bwMode="auto">
              <a:xfrm rot="4102505">
                <a:off x="4244" y="1954"/>
                <a:ext cx="46" cy="107"/>
                <a:chOff x="624" y="624"/>
                <a:chExt cx="144" cy="336"/>
              </a:xfrm>
            </p:grpSpPr>
            <p:sp>
              <p:nvSpPr>
                <p:cNvPr id="155852" name="Line 452"/>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53" name="AutoShape 453"/>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02" name="Group 454"/>
              <p:cNvGrpSpPr>
                <a:grpSpLocks/>
              </p:cNvGrpSpPr>
              <p:nvPr/>
            </p:nvGrpSpPr>
            <p:grpSpPr bwMode="auto">
              <a:xfrm rot="5059798">
                <a:off x="4267" y="2068"/>
                <a:ext cx="30" cy="106"/>
                <a:chOff x="1104" y="624"/>
                <a:chExt cx="96" cy="336"/>
              </a:xfrm>
            </p:grpSpPr>
            <p:sp>
              <p:nvSpPr>
                <p:cNvPr id="155850" name="Line 45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51" name="AutoShape 45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03" name="Group 457"/>
              <p:cNvGrpSpPr>
                <a:grpSpLocks/>
              </p:cNvGrpSpPr>
              <p:nvPr/>
            </p:nvGrpSpPr>
            <p:grpSpPr bwMode="auto">
              <a:xfrm rot="-1798719">
                <a:off x="3653" y="1750"/>
                <a:ext cx="30" cy="105"/>
                <a:chOff x="1104" y="624"/>
                <a:chExt cx="96" cy="336"/>
              </a:xfrm>
            </p:grpSpPr>
            <p:sp>
              <p:nvSpPr>
                <p:cNvPr id="155848" name="Line 45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49" name="AutoShape 45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04" name="Group 460"/>
              <p:cNvGrpSpPr>
                <a:grpSpLocks/>
              </p:cNvGrpSpPr>
              <p:nvPr/>
            </p:nvGrpSpPr>
            <p:grpSpPr bwMode="auto">
              <a:xfrm rot="-2598918">
                <a:off x="3582" y="1806"/>
                <a:ext cx="46" cy="106"/>
                <a:chOff x="624" y="624"/>
                <a:chExt cx="144" cy="336"/>
              </a:xfrm>
            </p:grpSpPr>
            <p:sp>
              <p:nvSpPr>
                <p:cNvPr id="155846" name="Line 46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47" name="AutoShape 46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05" name="Group 463"/>
              <p:cNvGrpSpPr>
                <a:grpSpLocks/>
              </p:cNvGrpSpPr>
              <p:nvPr/>
            </p:nvGrpSpPr>
            <p:grpSpPr bwMode="auto">
              <a:xfrm rot="6008527">
                <a:off x="4254" y="2137"/>
                <a:ext cx="45" cy="106"/>
                <a:chOff x="624" y="624"/>
                <a:chExt cx="144" cy="336"/>
              </a:xfrm>
            </p:grpSpPr>
            <p:sp>
              <p:nvSpPr>
                <p:cNvPr id="155844" name="Line 46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45" name="AutoShape 46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06" name="Group 466"/>
              <p:cNvGrpSpPr>
                <a:grpSpLocks/>
              </p:cNvGrpSpPr>
              <p:nvPr/>
            </p:nvGrpSpPr>
            <p:grpSpPr bwMode="auto">
              <a:xfrm rot="7337137">
                <a:off x="4225" y="2244"/>
                <a:ext cx="31" cy="106"/>
                <a:chOff x="1104" y="624"/>
                <a:chExt cx="96" cy="336"/>
              </a:xfrm>
            </p:grpSpPr>
            <p:sp>
              <p:nvSpPr>
                <p:cNvPr id="155842" name="Line 46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43" name="AutoShape 468"/>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5707" name="Group 469"/>
              <p:cNvGrpSpPr>
                <a:grpSpLocks/>
              </p:cNvGrpSpPr>
              <p:nvPr/>
            </p:nvGrpSpPr>
            <p:grpSpPr bwMode="auto">
              <a:xfrm rot="-3157065">
                <a:off x="3547" y="1864"/>
                <a:ext cx="30" cy="106"/>
                <a:chOff x="1104" y="624"/>
                <a:chExt cx="96" cy="336"/>
              </a:xfrm>
            </p:grpSpPr>
            <p:sp>
              <p:nvSpPr>
                <p:cNvPr id="155840" name="Line 47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41" name="AutoShape 47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08" name="Group 472"/>
              <p:cNvGrpSpPr>
                <a:grpSpLocks/>
              </p:cNvGrpSpPr>
              <p:nvPr/>
            </p:nvGrpSpPr>
            <p:grpSpPr bwMode="auto">
              <a:xfrm rot="-4328264">
                <a:off x="3494" y="1969"/>
                <a:ext cx="45" cy="106"/>
                <a:chOff x="624" y="624"/>
                <a:chExt cx="144" cy="336"/>
              </a:xfrm>
            </p:grpSpPr>
            <p:sp>
              <p:nvSpPr>
                <p:cNvPr id="155838" name="Line 47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39" name="AutoShape 47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09" name="Group 475"/>
              <p:cNvGrpSpPr>
                <a:grpSpLocks/>
              </p:cNvGrpSpPr>
              <p:nvPr/>
            </p:nvGrpSpPr>
            <p:grpSpPr bwMode="auto">
              <a:xfrm rot="7963542">
                <a:off x="4123" y="2355"/>
                <a:ext cx="46" cy="105"/>
                <a:chOff x="624" y="624"/>
                <a:chExt cx="144" cy="336"/>
              </a:xfrm>
            </p:grpSpPr>
            <p:sp>
              <p:nvSpPr>
                <p:cNvPr id="155836" name="Line 47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37" name="AutoShape 47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10" name="Group 478"/>
              <p:cNvGrpSpPr>
                <a:grpSpLocks/>
              </p:cNvGrpSpPr>
              <p:nvPr/>
            </p:nvGrpSpPr>
            <p:grpSpPr bwMode="auto">
              <a:xfrm rot="9196393">
                <a:off x="4062" y="2411"/>
                <a:ext cx="31" cy="106"/>
                <a:chOff x="1104" y="624"/>
                <a:chExt cx="96" cy="336"/>
              </a:xfrm>
            </p:grpSpPr>
            <p:sp>
              <p:nvSpPr>
                <p:cNvPr id="155834" name="Line 47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35" name="AutoShape 48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11" name="Group 481"/>
              <p:cNvGrpSpPr>
                <a:grpSpLocks/>
              </p:cNvGrpSpPr>
              <p:nvPr/>
            </p:nvGrpSpPr>
            <p:grpSpPr bwMode="auto">
              <a:xfrm rot="-5791417">
                <a:off x="3494" y="2084"/>
                <a:ext cx="30" cy="106"/>
                <a:chOff x="1104" y="624"/>
                <a:chExt cx="96" cy="336"/>
              </a:xfrm>
            </p:grpSpPr>
            <p:sp>
              <p:nvSpPr>
                <p:cNvPr id="155832" name="Line 48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33" name="AutoShape 48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12" name="Group 484"/>
              <p:cNvGrpSpPr>
                <a:grpSpLocks/>
              </p:cNvGrpSpPr>
              <p:nvPr/>
            </p:nvGrpSpPr>
            <p:grpSpPr bwMode="auto">
              <a:xfrm rot="-6321801">
                <a:off x="3517" y="2197"/>
                <a:ext cx="45" cy="107"/>
                <a:chOff x="624" y="624"/>
                <a:chExt cx="144" cy="336"/>
              </a:xfrm>
            </p:grpSpPr>
            <p:sp>
              <p:nvSpPr>
                <p:cNvPr id="155830" name="Line 48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31" name="AutoShape 48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13" name="Group 487"/>
              <p:cNvGrpSpPr>
                <a:grpSpLocks/>
              </p:cNvGrpSpPr>
              <p:nvPr/>
            </p:nvGrpSpPr>
            <p:grpSpPr bwMode="auto">
              <a:xfrm rot="7902209">
                <a:off x="4183" y="2301"/>
                <a:ext cx="45" cy="106"/>
                <a:chOff x="624" y="624"/>
                <a:chExt cx="144" cy="336"/>
              </a:xfrm>
            </p:grpSpPr>
            <p:sp>
              <p:nvSpPr>
                <p:cNvPr id="155828" name="Line 48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29" name="AutoShape 48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14" name="Group 490"/>
              <p:cNvGrpSpPr>
                <a:grpSpLocks/>
              </p:cNvGrpSpPr>
              <p:nvPr/>
            </p:nvGrpSpPr>
            <p:grpSpPr bwMode="auto">
              <a:xfrm rot="10039961">
                <a:off x="3992" y="2440"/>
                <a:ext cx="46" cy="105"/>
                <a:chOff x="624" y="624"/>
                <a:chExt cx="144" cy="336"/>
              </a:xfrm>
            </p:grpSpPr>
            <p:sp>
              <p:nvSpPr>
                <p:cNvPr id="155826" name="Line 49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27" name="AutoShape 49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15" name="Group 493"/>
              <p:cNvGrpSpPr>
                <a:grpSpLocks/>
              </p:cNvGrpSpPr>
              <p:nvPr/>
            </p:nvGrpSpPr>
            <p:grpSpPr bwMode="auto">
              <a:xfrm rot="10544209">
                <a:off x="3917" y="2454"/>
                <a:ext cx="30" cy="106"/>
                <a:chOff x="1104" y="624"/>
                <a:chExt cx="96" cy="336"/>
              </a:xfrm>
            </p:grpSpPr>
            <p:sp>
              <p:nvSpPr>
                <p:cNvPr id="155824" name="Line 49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25" name="AutoShape 49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16" name="Group 496"/>
              <p:cNvGrpSpPr>
                <a:grpSpLocks/>
              </p:cNvGrpSpPr>
              <p:nvPr/>
            </p:nvGrpSpPr>
            <p:grpSpPr bwMode="auto">
              <a:xfrm rot="-7701873">
                <a:off x="3577" y="2303"/>
                <a:ext cx="30" cy="106"/>
                <a:chOff x="1104" y="624"/>
                <a:chExt cx="96" cy="336"/>
              </a:xfrm>
            </p:grpSpPr>
            <p:sp>
              <p:nvSpPr>
                <p:cNvPr id="155822" name="Line 49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23" name="AutoShape 49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17" name="Group 499"/>
              <p:cNvGrpSpPr>
                <a:grpSpLocks/>
              </p:cNvGrpSpPr>
              <p:nvPr/>
            </p:nvGrpSpPr>
            <p:grpSpPr bwMode="auto">
              <a:xfrm rot="-8936243">
                <a:off x="3633" y="2371"/>
                <a:ext cx="45" cy="106"/>
                <a:chOff x="624" y="624"/>
                <a:chExt cx="144" cy="336"/>
              </a:xfrm>
            </p:grpSpPr>
            <p:sp>
              <p:nvSpPr>
                <p:cNvPr id="155820" name="Line 50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21" name="AutoShape 50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18" name="Group 502"/>
              <p:cNvGrpSpPr>
                <a:grpSpLocks/>
              </p:cNvGrpSpPr>
              <p:nvPr/>
            </p:nvGrpSpPr>
            <p:grpSpPr bwMode="auto">
              <a:xfrm rot="-10442572">
                <a:off x="3822" y="2453"/>
                <a:ext cx="45" cy="106"/>
                <a:chOff x="624" y="624"/>
                <a:chExt cx="144" cy="336"/>
              </a:xfrm>
            </p:grpSpPr>
            <p:sp>
              <p:nvSpPr>
                <p:cNvPr id="155818" name="Line 50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819" name="AutoShape 50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19" name="Group 505"/>
              <p:cNvGrpSpPr>
                <a:grpSpLocks/>
              </p:cNvGrpSpPr>
              <p:nvPr/>
            </p:nvGrpSpPr>
            <p:grpSpPr bwMode="auto">
              <a:xfrm rot="-9486875">
                <a:off x="3729" y="2425"/>
                <a:ext cx="30" cy="106"/>
                <a:chOff x="1104" y="624"/>
                <a:chExt cx="96" cy="336"/>
              </a:xfrm>
            </p:grpSpPr>
            <p:sp>
              <p:nvSpPr>
                <p:cNvPr id="155816" name="Line 506"/>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817" name="AutoShape 507"/>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5720" name="Group 508"/>
            <p:cNvGrpSpPr>
              <a:grpSpLocks/>
            </p:cNvGrpSpPr>
            <p:nvPr/>
          </p:nvGrpSpPr>
          <p:grpSpPr bwMode="auto">
            <a:xfrm>
              <a:off x="3597" y="1813"/>
              <a:ext cx="548" cy="572"/>
              <a:chOff x="3597" y="1813"/>
              <a:chExt cx="548" cy="572"/>
            </a:xfrm>
          </p:grpSpPr>
          <p:sp>
            <p:nvSpPr>
              <p:cNvPr id="155778" name="Freeform 509"/>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5721" name="Group 510"/>
              <p:cNvGrpSpPr>
                <a:grpSpLocks/>
              </p:cNvGrpSpPr>
              <p:nvPr/>
            </p:nvGrpSpPr>
            <p:grpSpPr bwMode="auto">
              <a:xfrm>
                <a:off x="3597" y="1813"/>
                <a:ext cx="548" cy="572"/>
                <a:chOff x="3597" y="1813"/>
                <a:chExt cx="548" cy="572"/>
              </a:xfrm>
            </p:grpSpPr>
            <p:sp>
              <p:nvSpPr>
                <p:cNvPr id="155780" name="Freeform 511"/>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781" name="Freeform 512"/>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782" name="Freeform 513"/>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783" name="Freeform 514"/>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784" name="Freeform 515"/>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5785" name="Freeform 516"/>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786" name="Freeform 517"/>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grpSp>
        <p:nvGrpSpPr>
          <p:cNvPr id="155776" name="Group 518"/>
          <p:cNvGrpSpPr>
            <a:grpSpLocks/>
          </p:cNvGrpSpPr>
          <p:nvPr/>
        </p:nvGrpSpPr>
        <p:grpSpPr bwMode="auto">
          <a:xfrm>
            <a:off x="3048000" y="5181600"/>
            <a:ext cx="379413" cy="379413"/>
            <a:chOff x="3456" y="1680"/>
            <a:chExt cx="879" cy="880"/>
          </a:xfrm>
        </p:grpSpPr>
        <p:grpSp>
          <p:nvGrpSpPr>
            <p:cNvPr id="155777" name="Group 519"/>
            <p:cNvGrpSpPr>
              <a:grpSpLocks/>
            </p:cNvGrpSpPr>
            <p:nvPr/>
          </p:nvGrpSpPr>
          <p:grpSpPr bwMode="auto">
            <a:xfrm>
              <a:off x="3456" y="1680"/>
              <a:ext cx="879" cy="880"/>
              <a:chOff x="3456" y="1680"/>
              <a:chExt cx="879" cy="880"/>
            </a:xfrm>
          </p:grpSpPr>
          <p:sp>
            <p:nvSpPr>
              <p:cNvPr id="155693" name="Oval 520"/>
              <p:cNvSpPr>
                <a:spLocks noChangeArrowheads="1"/>
              </p:cNvSpPr>
              <p:nvPr/>
            </p:nvSpPr>
            <p:spPr bwMode="auto">
              <a:xfrm>
                <a:off x="3532" y="1758"/>
                <a:ext cx="727" cy="727"/>
              </a:xfrm>
              <a:prstGeom prst="ellipse">
                <a:avLst/>
              </a:prstGeom>
              <a:noFill/>
              <a:ln w="50800">
                <a:solidFill>
                  <a:schemeClr val="accent1"/>
                </a:solidFill>
                <a:round/>
                <a:headEnd/>
                <a:tailEnd/>
              </a:ln>
            </p:spPr>
            <p:txBody>
              <a:bodyPr wrap="none" anchor="ctr"/>
              <a:lstStyle/>
              <a:p>
                <a:endParaRPr lang="en-IN"/>
              </a:p>
            </p:txBody>
          </p:sp>
          <p:sp>
            <p:nvSpPr>
              <p:cNvPr id="155694" name="AutoShape 521"/>
              <p:cNvSpPr>
                <a:spLocks noChangeArrowheads="1"/>
              </p:cNvSpPr>
              <p:nvPr/>
            </p:nvSpPr>
            <p:spPr bwMode="auto">
              <a:xfrm>
                <a:off x="3547" y="1773"/>
                <a:ext cx="697" cy="6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3" y="10800"/>
                    </a:moveTo>
                    <a:cubicBezTo>
                      <a:pt x="543" y="16465"/>
                      <a:pt x="5135" y="21057"/>
                      <a:pt x="10800" y="21057"/>
                    </a:cubicBezTo>
                    <a:cubicBezTo>
                      <a:pt x="16465" y="21057"/>
                      <a:pt x="21057" y="16465"/>
                      <a:pt x="21057" y="10800"/>
                    </a:cubicBezTo>
                    <a:cubicBezTo>
                      <a:pt x="21057" y="5135"/>
                      <a:pt x="16465" y="543"/>
                      <a:pt x="10800" y="543"/>
                    </a:cubicBezTo>
                    <a:cubicBezTo>
                      <a:pt x="5135" y="543"/>
                      <a:pt x="543" y="5135"/>
                      <a:pt x="543" y="10800"/>
                    </a:cubicBezTo>
                    <a:close/>
                  </a:path>
                </a:pathLst>
              </a:custGeom>
              <a:solidFill>
                <a:srgbClr val="FF33CC"/>
              </a:solidFill>
              <a:ln w="12700">
                <a:noFill/>
                <a:round/>
                <a:headEnd/>
                <a:tailEnd/>
              </a:ln>
            </p:spPr>
            <p:txBody>
              <a:bodyPr wrap="none" anchor="ctr"/>
              <a:lstStyle/>
              <a:p>
                <a:endParaRPr lang="en-IN"/>
              </a:p>
            </p:txBody>
          </p:sp>
          <p:grpSp>
            <p:nvGrpSpPr>
              <p:cNvPr id="155779" name="Group 522"/>
              <p:cNvGrpSpPr>
                <a:grpSpLocks/>
              </p:cNvGrpSpPr>
              <p:nvPr/>
            </p:nvGrpSpPr>
            <p:grpSpPr bwMode="auto">
              <a:xfrm rot="988541">
                <a:off x="3956" y="1686"/>
                <a:ext cx="30" cy="106"/>
                <a:chOff x="1104" y="624"/>
                <a:chExt cx="96" cy="336"/>
              </a:xfrm>
            </p:grpSpPr>
            <p:sp>
              <p:nvSpPr>
                <p:cNvPr id="155774" name="Line 52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75" name="AutoShape 52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89" name="Group 525"/>
              <p:cNvGrpSpPr>
                <a:grpSpLocks/>
              </p:cNvGrpSpPr>
              <p:nvPr/>
            </p:nvGrpSpPr>
            <p:grpSpPr bwMode="auto">
              <a:xfrm>
                <a:off x="3860" y="1680"/>
                <a:ext cx="45" cy="106"/>
                <a:chOff x="624" y="624"/>
                <a:chExt cx="144" cy="336"/>
              </a:xfrm>
            </p:grpSpPr>
            <p:sp>
              <p:nvSpPr>
                <p:cNvPr id="155772" name="Line 52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73" name="AutoShape 52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90" name="Group 528"/>
              <p:cNvGrpSpPr>
                <a:grpSpLocks/>
              </p:cNvGrpSpPr>
              <p:nvPr/>
            </p:nvGrpSpPr>
            <p:grpSpPr bwMode="auto">
              <a:xfrm rot="1694367">
                <a:off x="4010" y="1701"/>
                <a:ext cx="46" cy="106"/>
                <a:chOff x="624" y="624"/>
                <a:chExt cx="144" cy="336"/>
              </a:xfrm>
            </p:grpSpPr>
            <p:sp>
              <p:nvSpPr>
                <p:cNvPr id="155770" name="Line 52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71" name="AutoShape 53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91" name="Group 531"/>
              <p:cNvGrpSpPr>
                <a:grpSpLocks/>
              </p:cNvGrpSpPr>
              <p:nvPr/>
            </p:nvGrpSpPr>
            <p:grpSpPr bwMode="auto">
              <a:xfrm rot="2317896">
                <a:off x="4093" y="1742"/>
                <a:ext cx="30" cy="107"/>
                <a:chOff x="1104" y="624"/>
                <a:chExt cx="96" cy="336"/>
              </a:xfrm>
            </p:grpSpPr>
            <p:sp>
              <p:nvSpPr>
                <p:cNvPr id="155768" name="Line 53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69" name="AutoShape 53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92" name="Group 534"/>
              <p:cNvGrpSpPr>
                <a:grpSpLocks/>
              </p:cNvGrpSpPr>
              <p:nvPr/>
            </p:nvGrpSpPr>
            <p:grpSpPr bwMode="auto">
              <a:xfrm rot="2735006">
                <a:off x="4150" y="1788"/>
                <a:ext cx="46" cy="106"/>
                <a:chOff x="624" y="624"/>
                <a:chExt cx="144" cy="336"/>
              </a:xfrm>
            </p:grpSpPr>
            <p:sp>
              <p:nvSpPr>
                <p:cNvPr id="155766" name="Line 53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67" name="AutoShape 53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93" name="Group 537"/>
              <p:cNvGrpSpPr>
                <a:grpSpLocks/>
              </p:cNvGrpSpPr>
              <p:nvPr/>
            </p:nvGrpSpPr>
            <p:grpSpPr bwMode="auto">
              <a:xfrm rot="3399677">
                <a:off x="4222" y="1871"/>
                <a:ext cx="30" cy="107"/>
                <a:chOff x="1104" y="624"/>
                <a:chExt cx="96" cy="336"/>
              </a:xfrm>
            </p:grpSpPr>
            <p:sp>
              <p:nvSpPr>
                <p:cNvPr id="155764" name="Line 538"/>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65" name="AutoShape 539"/>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94" name="Group 540"/>
              <p:cNvGrpSpPr>
                <a:grpSpLocks/>
              </p:cNvGrpSpPr>
              <p:nvPr/>
            </p:nvGrpSpPr>
            <p:grpSpPr bwMode="auto">
              <a:xfrm rot="-847392">
                <a:off x="3805" y="1689"/>
                <a:ext cx="30" cy="106"/>
                <a:chOff x="1104" y="624"/>
                <a:chExt cx="96" cy="336"/>
              </a:xfrm>
            </p:grpSpPr>
            <p:sp>
              <p:nvSpPr>
                <p:cNvPr id="155762" name="Line 54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63" name="AutoShape 54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95" name="Group 543"/>
              <p:cNvGrpSpPr>
                <a:grpSpLocks/>
              </p:cNvGrpSpPr>
              <p:nvPr/>
            </p:nvGrpSpPr>
            <p:grpSpPr bwMode="auto">
              <a:xfrm rot="-1308084">
                <a:off x="3709" y="1714"/>
                <a:ext cx="46" cy="106"/>
                <a:chOff x="624" y="624"/>
                <a:chExt cx="144" cy="336"/>
              </a:xfrm>
            </p:grpSpPr>
            <p:sp>
              <p:nvSpPr>
                <p:cNvPr id="155760" name="Line 544"/>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61" name="AutoShape 545"/>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96" name="Group 546"/>
              <p:cNvGrpSpPr>
                <a:grpSpLocks/>
              </p:cNvGrpSpPr>
              <p:nvPr/>
            </p:nvGrpSpPr>
            <p:grpSpPr bwMode="auto">
              <a:xfrm rot="4102505">
                <a:off x="4244" y="1954"/>
                <a:ext cx="46" cy="107"/>
                <a:chOff x="624" y="624"/>
                <a:chExt cx="144" cy="336"/>
              </a:xfrm>
            </p:grpSpPr>
            <p:sp>
              <p:nvSpPr>
                <p:cNvPr id="155758" name="Line 547"/>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59" name="AutoShape 548"/>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797" name="Group 549"/>
              <p:cNvGrpSpPr>
                <a:grpSpLocks/>
              </p:cNvGrpSpPr>
              <p:nvPr/>
            </p:nvGrpSpPr>
            <p:grpSpPr bwMode="auto">
              <a:xfrm rot="5059798">
                <a:off x="4267" y="2068"/>
                <a:ext cx="30" cy="106"/>
                <a:chOff x="1104" y="624"/>
                <a:chExt cx="96" cy="336"/>
              </a:xfrm>
            </p:grpSpPr>
            <p:sp>
              <p:nvSpPr>
                <p:cNvPr id="155756" name="Line 550"/>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57" name="AutoShape 551"/>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98" name="Group 552"/>
              <p:cNvGrpSpPr>
                <a:grpSpLocks/>
              </p:cNvGrpSpPr>
              <p:nvPr/>
            </p:nvGrpSpPr>
            <p:grpSpPr bwMode="auto">
              <a:xfrm rot="-1798719">
                <a:off x="3653" y="1750"/>
                <a:ext cx="30" cy="105"/>
                <a:chOff x="1104" y="624"/>
                <a:chExt cx="96" cy="336"/>
              </a:xfrm>
            </p:grpSpPr>
            <p:sp>
              <p:nvSpPr>
                <p:cNvPr id="155754" name="Line 553"/>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55" name="AutoShape 554"/>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799" name="Group 555"/>
              <p:cNvGrpSpPr>
                <a:grpSpLocks/>
              </p:cNvGrpSpPr>
              <p:nvPr/>
            </p:nvGrpSpPr>
            <p:grpSpPr bwMode="auto">
              <a:xfrm rot="-2598918">
                <a:off x="3582" y="1806"/>
                <a:ext cx="46" cy="106"/>
                <a:chOff x="624" y="624"/>
                <a:chExt cx="144" cy="336"/>
              </a:xfrm>
            </p:grpSpPr>
            <p:sp>
              <p:nvSpPr>
                <p:cNvPr id="155752" name="Line 55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53" name="AutoShape 55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800" name="Group 558"/>
              <p:cNvGrpSpPr>
                <a:grpSpLocks/>
              </p:cNvGrpSpPr>
              <p:nvPr/>
            </p:nvGrpSpPr>
            <p:grpSpPr bwMode="auto">
              <a:xfrm rot="6008527">
                <a:off x="4254" y="2137"/>
                <a:ext cx="45" cy="106"/>
                <a:chOff x="624" y="624"/>
                <a:chExt cx="144" cy="336"/>
              </a:xfrm>
            </p:grpSpPr>
            <p:sp>
              <p:nvSpPr>
                <p:cNvPr id="155750" name="Line 559"/>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51" name="AutoShape 560"/>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801" name="Group 561"/>
              <p:cNvGrpSpPr>
                <a:grpSpLocks/>
              </p:cNvGrpSpPr>
              <p:nvPr/>
            </p:nvGrpSpPr>
            <p:grpSpPr bwMode="auto">
              <a:xfrm rot="7337137">
                <a:off x="4225" y="2244"/>
                <a:ext cx="31" cy="106"/>
                <a:chOff x="1104" y="624"/>
                <a:chExt cx="96" cy="336"/>
              </a:xfrm>
            </p:grpSpPr>
            <p:sp>
              <p:nvSpPr>
                <p:cNvPr id="155748" name="Line 56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49" name="AutoShape 563"/>
                <p:cNvSpPr>
                  <a:spLocks noChangeArrowheads="1"/>
                </p:cNvSpPr>
                <p:nvPr/>
              </p:nvSpPr>
              <p:spPr bwMode="auto">
                <a:xfrm>
                  <a:off x="1104" y="624"/>
                  <a:ext cx="96" cy="96"/>
                </a:xfrm>
                <a:prstGeom prst="flowChartConnector">
                  <a:avLst/>
                </a:prstGeom>
                <a:solidFill>
                  <a:srgbClr val="66FFFF"/>
                </a:solidFill>
                <a:ln w="12700">
                  <a:solidFill>
                    <a:schemeClr val="tx1"/>
                  </a:solidFill>
                  <a:round/>
                  <a:headEnd/>
                  <a:tailEnd/>
                </a:ln>
              </p:spPr>
              <p:txBody>
                <a:bodyPr wrap="none" anchor="ctr"/>
                <a:lstStyle/>
                <a:p>
                  <a:endParaRPr lang="en-IN"/>
                </a:p>
              </p:txBody>
            </p:sp>
          </p:grpSp>
          <p:grpSp>
            <p:nvGrpSpPr>
              <p:cNvPr id="155802" name="Group 564"/>
              <p:cNvGrpSpPr>
                <a:grpSpLocks/>
              </p:cNvGrpSpPr>
              <p:nvPr/>
            </p:nvGrpSpPr>
            <p:grpSpPr bwMode="auto">
              <a:xfrm rot="-3157065">
                <a:off x="3547" y="1864"/>
                <a:ext cx="30" cy="106"/>
                <a:chOff x="1104" y="624"/>
                <a:chExt cx="96" cy="336"/>
              </a:xfrm>
            </p:grpSpPr>
            <p:sp>
              <p:nvSpPr>
                <p:cNvPr id="155746" name="Line 565"/>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47" name="AutoShape 566"/>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803" name="Group 567"/>
              <p:cNvGrpSpPr>
                <a:grpSpLocks/>
              </p:cNvGrpSpPr>
              <p:nvPr/>
            </p:nvGrpSpPr>
            <p:grpSpPr bwMode="auto">
              <a:xfrm rot="-4328264">
                <a:off x="3494" y="1969"/>
                <a:ext cx="45" cy="106"/>
                <a:chOff x="624" y="624"/>
                <a:chExt cx="144" cy="336"/>
              </a:xfrm>
            </p:grpSpPr>
            <p:sp>
              <p:nvSpPr>
                <p:cNvPr id="155744" name="Line 56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45" name="AutoShape 56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804" name="Group 570"/>
              <p:cNvGrpSpPr>
                <a:grpSpLocks/>
              </p:cNvGrpSpPr>
              <p:nvPr/>
            </p:nvGrpSpPr>
            <p:grpSpPr bwMode="auto">
              <a:xfrm rot="7963542">
                <a:off x="4123" y="2355"/>
                <a:ext cx="46" cy="105"/>
                <a:chOff x="624" y="624"/>
                <a:chExt cx="144" cy="336"/>
              </a:xfrm>
            </p:grpSpPr>
            <p:sp>
              <p:nvSpPr>
                <p:cNvPr id="155742" name="Line 571"/>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43" name="AutoShape 572"/>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805" name="Group 573"/>
              <p:cNvGrpSpPr>
                <a:grpSpLocks/>
              </p:cNvGrpSpPr>
              <p:nvPr/>
            </p:nvGrpSpPr>
            <p:grpSpPr bwMode="auto">
              <a:xfrm rot="9196393">
                <a:off x="4062" y="2411"/>
                <a:ext cx="31" cy="106"/>
                <a:chOff x="1104" y="624"/>
                <a:chExt cx="96" cy="336"/>
              </a:xfrm>
            </p:grpSpPr>
            <p:sp>
              <p:nvSpPr>
                <p:cNvPr id="155740" name="Line 574"/>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41" name="AutoShape 575"/>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806" name="Group 576"/>
              <p:cNvGrpSpPr>
                <a:grpSpLocks/>
              </p:cNvGrpSpPr>
              <p:nvPr/>
            </p:nvGrpSpPr>
            <p:grpSpPr bwMode="auto">
              <a:xfrm rot="-5791417">
                <a:off x="3494" y="2084"/>
                <a:ext cx="30" cy="106"/>
                <a:chOff x="1104" y="624"/>
                <a:chExt cx="96" cy="336"/>
              </a:xfrm>
            </p:grpSpPr>
            <p:sp>
              <p:nvSpPr>
                <p:cNvPr id="155738" name="Line 577"/>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39" name="AutoShape 578"/>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807" name="Group 579"/>
              <p:cNvGrpSpPr>
                <a:grpSpLocks/>
              </p:cNvGrpSpPr>
              <p:nvPr/>
            </p:nvGrpSpPr>
            <p:grpSpPr bwMode="auto">
              <a:xfrm rot="-6321801">
                <a:off x="3517" y="2197"/>
                <a:ext cx="45" cy="107"/>
                <a:chOff x="624" y="624"/>
                <a:chExt cx="144" cy="336"/>
              </a:xfrm>
            </p:grpSpPr>
            <p:sp>
              <p:nvSpPr>
                <p:cNvPr id="155736" name="Line 580"/>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37" name="AutoShape 581"/>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808" name="Group 582"/>
              <p:cNvGrpSpPr>
                <a:grpSpLocks/>
              </p:cNvGrpSpPr>
              <p:nvPr/>
            </p:nvGrpSpPr>
            <p:grpSpPr bwMode="auto">
              <a:xfrm rot="7902209">
                <a:off x="4183" y="2301"/>
                <a:ext cx="45" cy="106"/>
                <a:chOff x="624" y="624"/>
                <a:chExt cx="144" cy="336"/>
              </a:xfrm>
            </p:grpSpPr>
            <p:sp>
              <p:nvSpPr>
                <p:cNvPr id="155734" name="Line 583"/>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35" name="AutoShape 584"/>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809" name="Group 585"/>
              <p:cNvGrpSpPr>
                <a:grpSpLocks/>
              </p:cNvGrpSpPr>
              <p:nvPr/>
            </p:nvGrpSpPr>
            <p:grpSpPr bwMode="auto">
              <a:xfrm rot="10039961">
                <a:off x="3992" y="2440"/>
                <a:ext cx="46" cy="105"/>
                <a:chOff x="624" y="624"/>
                <a:chExt cx="144" cy="336"/>
              </a:xfrm>
            </p:grpSpPr>
            <p:sp>
              <p:nvSpPr>
                <p:cNvPr id="155732" name="Line 586"/>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33" name="AutoShape 587"/>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810" name="Group 588"/>
              <p:cNvGrpSpPr>
                <a:grpSpLocks/>
              </p:cNvGrpSpPr>
              <p:nvPr/>
            </p:nvGrpSpPr>
            <p:grpSpPr bwMode="auto">
              <a:xfrm rot="10544209">
                <a:off x="3917" y="2454"/>
                <a:ext cx="30" cy="106"/>
                <a:chOff x="1104" y="624"/>
                <a:chExt cx="96" cy="336"/>
              </a:xfrm>
            </p:grpSpPr>
            <p:sp>
              <p:nvSpPr>
                <p:cNvPr id="155730" name="Line 589"/>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31" name="AutoShape 590"/>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811" name="Group 591"/>
              <p:cNvGrpSpPr>
                <a:grpSpLocks/>
              </p:cNvGrpSpPr>
              <p:nvPr/>
            </p:nvGrpSpPr>
            <p:grpSpPr bwMode="auto">
              <a:xfrm rot="-7701873">
                <a:off x="3577" y="2303"/>
                <a:ext cx="30" cy="106"/>
                <a:chOff x="1104" y="624"/>
                <a:chExt cx="96" cy="336"/>
              </a:xfrm>
            </p:grpSpPr>
            <p:sp>
              <p:nvSpPr>
                <p:cNvPr id="155728" name="Line 592"/>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29" name="AutoShape 593"/>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nvGrpSpPr>
              <p:cNvPr id="155812" name="Group 594"/>
              <p:cNvGrpSpPr>
                <a:grpSpLocks/>
              </p:cNvGrpSpPr>
              <p:nvPr/>
            </p:nvGrpSpPr>
            <p:grpSpPr bwMode="auto">
              <a:xfrm rot="-8936243">
                <a:off x="3633" y="2371"/>
                <a:ext cx="45" cy="106"/>
                <a:chOff x="624" y="624"/>
                <a:chExt cx="144" cy="336"/>
              </a:xfrm>
            </p:grpSpPr>
            <p:sp>
              <p:nvSpPr>
                <p:cNvPr id="155726" name="Line 595"/>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27" name="AutoShape 596"/>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813" name="Group 597"/>
              <p:cNvGrpSpPr>
                <a:grpSpLocks/>
              </p:cNvGrpSpPr>
              <p:nvPr/>
            </p:nvGrpSpPr>
            <p:grpSpPr bwMode="auto">
              <a:xfrm rot="-10442572">
                <a:off x="3822" y="2453"/>
                <a:ext cx="45" cy="106"/>
                <a:chOff x="624" y="624"/>
                <a:chExt cx="144" cy="336"/>
              </a:xfrm>
            </p:grpSpPr>
            <p:sp>
              <p:nvSpPr>
                <p:cNvPr id="155724" name="Line 598"/>
                <p:cNvSpPr>
                  <a:spLocks noChangeShapeType="1"/>
                </p:cNvSpPr>
                <p:nvPr/>
              </p:nvSpPr>
              <p:spPr bwMode="auto">
                <a:xfrm>
                  <a:off x="704" y="720"/>
                  <a:ext cx="0" cy="240"/>
                </a:xfrm>
                <a:prstGeom prst="line">
                  <a:avLst/>
                </a:prstGeom>
                <a:noFill/>
                <a:ln w="12700">
                  <a:solidFill>
                    <a:schemeClr val="tx1"/>
                  </a:solidFill>
                  <a:round/>
                  <a:headEnd/>
                  <a:tailEnd/>
                </a:ln>
              </p:spPr>
              <p:txBody>
                <a:bodyPr wrap="none" anchor="ctr"/>
                <a:lstStyle/>
                <a:p>
                  <a:endParaRPr lang="en-IN"/>
                </a:p>
              </p:txBody>
            </p:sp>
            <p:sp>
              <p:nvSpPr>
                <p:cNvPr id="155725" name="AutoShape 599"/>
                <p:cNvSpPr>
                  <a:spLocks noChangeArrowheads="1"/>
                </p:cNvSpPr>
                <p:nvPr/>
              </p:nvSpPr>
              <p:spPr bwMode="auto">
                <a:xfrm>
                  <a:off x="624" y="624"/>
                  <a:ext cx="144" cy="96"/>
                </a:xfrm>
                <a:prstGeom prst="flowChartDecision">
                  <a:avLst/>
                </a:prstGeom>
                <a:solidFill>
                  <a:srgbClr val="CCCCFF"/>
                </a:solidFill>
                <a:ln w="12700">
                  <a:solidFill>
                    <a:schemeClr val="tx1"/>
                  </a:solidFill>
                  <a:miter lim="800000"/>
                  <a:headEnd/>
                  <a:tailEnd/>
                </a:ln>
              </p:spPr>
              <p:txBody>
                <a:bodyPr wrap="none" anchor="ctr"/>
                <a:lstStyle/>
                <a:p>
                  <a:endParaRPr lang="en-IN"/>
                </a:p>
              </p:txBody>
            </p:sp>
          </p:grpSp>
          <p:grpSp>
            <p:nvGrpSpPr>
              <p:cNvPr id="155814" name="Group 600"/>
              <p:cNvGrpSpPr>
                <a:grpSpLocks/>
              </p:cNvGrpSpPr>
              <p:nvPr/>
            </p:nvGrpSpPr>
            <p:grpSpPr bwMode="auto">
              <a:xfrm rot="-9486875">
                <a:off x="3729" y="2425"/>
                <a:ext cx="30" cy="106"/>
                <a:chOff x="1104" y="624"/>
                <a:chExt cx="96" cy="336"/>
              </a:xfrm>
            </p:grpSpPr>
            <p:sp>
              <p:nvSpPr>
                <p:cNvPr id="155722" name="Line 601"/>
                <p:cNvSpPr>
                  <a:spLocks noChangeShapeType="1"/>
                </p:cNvSpPr>
                <p:nvPr/>
              </p:nvSpPr>
              <p:spPr bwMode="auto">
                <a:xfrm>
                  <a:off x="1152" y="720"/>
                  <a:ext cx="0" cy="240"/>
                </a:xfrm>
                <a:prstGeom prst="line">
                  <a:avLst/>
                </a:prstGeom>
                <a:noFill/>
                <a:ln w="12700">
                  <a:solidFill>
                    <a:schemeClr val="tx1"/>
                  </a:solidFill>
                  <a:round/>
                  <a:headEnd/>
                  <a:tailEnd/>
                </a:ln>
              </p:spPr>
              <p:txBody>
                <a:bodyPr wrap="none" anchor="ctr"/>
                <a:lstStyle/>
                <a:p>
                  <a:endParaRPr lang="en-IN"/>
                </a:p>
              </p:txBody>
            </p:sp>
            <p:sp>
              <p:nvSpPr>
                <p:cNvPr id="155723" name="AutoShape 602"/>
                <p:cNvSpPr>
                  <a:spLocks noChangeArrowheads="1"/>
                </p:cNvSpPr>
                <p:nvPr/>
              </p:nvSpPr>
              <p:spPr bwMode="auto">
                <a:xfrm>
                  <a:off x="1104" y="624"/>
                  <a:ext cx="96" cy="96"/>
                </a:xfrm>
                <a:prstGeom prst="flowChartConnector">
                  <a:avLst/>
                </a:prstGeom>
                <a:solidFill>
                  <a:srgbClr val="CC0066"/>
                </a:solidFill>
                <a:ln w="12700">
                  <a:solidFill>
                    <a:schemeClr val="tx1"/>
                  </a:solidFill>
                  <a:round/>
                  <a:headEnd/>
                  <a:tailEnd/>
                </a:ln>
              </p:spPr>
              <p:txBody>
                <a:bodyPr wrap="none" anchor="ctr"/>
                <a:lstStyle/>
                <a:p>
                  <a:endParaRPr lang="en-IN"/>
                </a:p>
              </p:txBody>
            </p:sp>
          </p:grpSp>
        </p:grpSp>
        <p:grpSp>
          <p:nvGrpSpPr>
            <p:cNvPr id="155815" name="Group 603"/>
            <p:cNvGrpSpPr>
              <a:grpSpLocks/>
            </p:cNvGrpSpPr>
            <p:nvPr/>
          </p:nvGrpSpPr>
          <p:grpSpPr bwMode="auto">
            <a:xfrm>
              <a:off x="3597" y="1813"/>
              <a:ext cx="548" cy="572"/>
              <a:chOff x="3597" y="1813"/>
              <a:chExt cx="548" cy="572"/>
            </a:xfrm>
          </p:grpSpPr>
          <p:sp>
            <p:nvSpPr>
              <p:cNvPr id="155684" name="Freeform 604"/>
              <p:cNvSpPr>
                <a:spLocks/>
              </p:cNvSpPr>
              <p:nvPr/>
            </p:nvSpPr>
            <p:spPr bwMode="auto">
              <a:xfrm>
                <a:off x="3721" y="2032"/>
                <a:ext cx="173" cy="155"/>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grpSp>
            <p:nvGrpSpPr>
              <p:cNvPr id="155870" name="Group 605"/>
              <p:cNvGrpSpPr>
                <a:grpSpLocks/>
              </p:cNvGrpSpPr>
              <p:nvPr/>
            </p:nvGrpSpPr>
            <p:grpSpPr bwMode="auto">
              <a:xfrm>
                <a:off x="3597" y="1813"/>
                <a:ext cx="548" cy="572"/>
                <a:chOff x="3597" y="1813"/>
                <a:chExt cx="548" cy="572"/>
              </a:xfrm>
            </p:grpSpPr>
            <p:sp>
              <p:nvSpPr>
                <p:cNvPr id="155686" name="Freeform 606"/>
                <p:cNvSpPr>
                  <a:spLocks/>
                </p:cNvSpPr>
                <p:nvPr/>
              </p:nvSpPr>
              <p:spPr bwMode="auto">
                <a:xfrm>
                  <a:off x="3894" y="2219"/>
                  <a:ext cx="112" cy="166"/>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687" name="Freeform 607"/>
                <p:cNvSpPr>
                  <a:spLocks/>
                </p:cNvSpPr>
                <p:nvPr/>
              </p:nvSpPr>
              <p:spPr bwMode="auto">
                <a:xfrm rot="2129734">
                  <a:off x="4018" y="2094"/>
                  <a:ext cx="127"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688" name="Freeform 608"/>
                <p:cNvSpPr>
                  <a:spLocks/>
                </p:cNvSpPr>
                <p:nvPr/>
              </p:nvSpPr>
              <p:spPr bwMode="auto">
                <a:xfrm>
                  <a:off x="3675" y="187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689" name="Freeform 609"/>
                <p:cNvSpPr>
                  <a:spLocks/>
                </p:cNvSpPr>
                <p:nvPr/>
              </p:nvSpPr>
              <p:spPr bwMode="auto">
                <a:xfrm rot="-3246603">
                  <a:off x="3879" y="2015"/>
                  <a:ext cx="234" cy="142"/>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sp>
              <p:nvSpPr>
                <p:cNvPr id="155690" name="Freeform 610"/>
                <p:cNvSpPr>
                  <a:spLocks/>
                </p:cNvSpPr>
                <p:nvPr/>
              </p:nvSpPr>
              <p:spPr bwMode="auto">
                <a:xfrm>
                  <a:off x="3706" y="2219"/>
                  <a:ext cx="172" cy="156"/>
                </a:xfrm>
                <a:custGeom>
                  <a:avLst/>
                  <a:gdLst>
                    <a:gd name="T0" fmla="*/ 0 w 696"/>
                    <a:gd name="T1" fmla="*/ 0 h 632"/>
                    <a:gd name="T2" fmla="*/ 0 w 696"/>
                    <a:gd name="T3" fmla="*/ 0 h 632"/>
                    <a:gd name="T4" fmla="*/ 0 w 696"/>
                    <a:gd name="T5" fmla="*/ 0 h 632"/>
                    <a:gd name="T6" fmla="*/ 0 w 696"/>
                    <a:gd name="T7" fmla="*/ 0 h 632"/>
                    <a:gd name="T8" fmla="*/ 0 w 696"/>
                    <a:gd name="T9" fmla="*/ 0 h 632"/>
                    <a:gd name="T10" fmla="*/ 0 w 696"/>
                    <a:gd name="T11" fmla="*/ 0 h 632"/>
                    <a:gd name="T12" fmla="*/ 0 w 696"/>
                    <a:gd name="T13" fmla="*/ 0 h 632"/>
                    <a:gd name="T14" fmla="*/ 0 w 696"/>
                    <a:gd name="T15" fmla="*/ 0 h 632"/>
                    <a:gd name="T16" fmla="*/ 0 w 696"/>
                    <a:gd name="T17" fmla="*/ 0 h 632"/>
                    <a:gd name="T18" fmla="*/ 0 w 696"/>
                    <a:gd name="T19" fmla="*/ 0 h 632"/>
                    <a:gd name="T20" fmla="*/ 0 w 696"/>
                    <a:gd name="T21" fmla="*/ 0 h 632"/>
                    <a:gd name="T22" fmla="*/ 0 w 696"/>
                    <a:gd name="T23" fmla="*/ 0 h 632"/>
                    <a:gd name="T24" fmla="*/ 0 w 696"/>
                    <a:gd name="T25" fmla="*/ 0 h 632"/>
                    <a:gd name="T26" fmla="*/ 0 w 696"/>
                    <a:gd name="T27" fmla="*/ 0 h 632"/>
                    <a:gd name="T28" fmla="*/ 0 w 696"/>
                    <a:gd name="T29" fmla="*/ 0 h 632"/>
                    <a:gd name="T30" fmla="*/ 0 w 696"/>
                    <a:gd name="T31" fmla="*/ 0 h 632"/>
                    <a:gd name="T32" fmla="*/ 0 w 696"/>
                    <a:gd name="T33" fmla="*/ 0 h 632"/>
                    <a:gd name="T34" fmla="*/ 0 w 696"/>
                    <a:gd name="T35" fmla="*/ 0 h 6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6"/>
                    <a:gd name="T55" fmla="*/ 0 h 632"/>
                    <a:gd name="T56" fmla="*/ 696 w 696"/>
                    <a:gd name="T57" fmla="*/ 632 h 6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6" h="632">
                      <a:moveTo>
                        <a:pt x="72" y="40"/>
                      </a:moveTo>
                      <a:cubicBezTo>
                        <a:pt x="156" y="20"/>
                        <a:pt x="240" y="0"/>
                        <a:pt x="264" y="40"/>
                      </a:cubicBezTo>
                      <a:cubicBezTo>
                        <a:pt x="288" y="80"/>
                        <a:pt x="256" y="232"/>
                        <a:pt x="216" y="280"/>
                      </a:cubicBezTo>
                      <a:cubicBezTo>
                        <a:pt x="176" y="328"/>
                        <a:pt x="48" y="344"/>
                        <a:pt x="24" y="328"/>
                      </a:cubicBezTo>
                      <a:cubicBezTo>
                        <a:pt x="0" y="312"/>
                        <a:pt x="32" y="216"/>
                        <a:pt x="72" y="184"/>
                      </a:cubicBezTo>
                      <a:cubicBezTo>
                        <a:pt x="112" y="152"/>
                        <a:pt x="208" y="128"/>
                        <a:pt x="264" y="136"/>
                      </a:cubicBezTo>
                      <a:cubicBezTo>
                        <a:pt x="320" y="144"/>
                        <a:pt x="392" y="184"/>
                        <a:pt x="408" y="232"/>
                      </a:cubicBezTo>
                      <a:cubicBezTo>
                        <a:pt x="424" y="280"/>
                        <a:pt x="400" y="384"/>
                        <a:pt x="360" y="424"/>
                      </a:cubicBezTo>
                      <a:cubicBezTo>
                        <a:pt x="320" y="464"/>
                        <a:pt x="208" y="472"/>
                        <a:pt x="168" y="472"/>
                      </a:cubicBezTo>
                      <a:cubicBezTo>
                        <a:pt x="128" y="472"/>
                        <a:pt x="96" y="456"/>
                        <a:pt x="120" y="424"/>
                      </a:cubicBezTo>
                      <a:cubicBezTo>
                        <a:pt x="144" y="392"/>
                        <a:pt x="256" y="304"/>
                        <a:pt x="312" y="280"/>
                      </a:cubicBezTo>
                      <a:cubicBezTo>
                        <a:pt x="368" y="256"/>
                        <a:pt x="416" y="240"/>
                        <a:pt x="456" y="280"/>
                      </a:cubicBezTo>
                      <a:cubicBezTo>
                        <a:pt x="496" y="320"/>
                        <a:pt x="560" y="464"/>
                        <a:pt x="552" y="520"/>
                      </a:cubicBezTo>
                      <a:cubicBezTo>
                        <a:pt x="544" y="576"/>
                        <a:pt x="448" y="600"/>
                        <a:pt x="408" y="616"/>
                      </a:cubicBezTo>
                      <a:cubicBezTo>
                        <a:pt x="368" y="632"/>
                        <a:pt x="320" y="632"/>
                        <a:pt x="312" y="616"/>
                      </a:cubicBezTo>
                      <a:cubicBezTo>
                        <a:pt x="304" y="600"/>
                        <a:pt x="320" y="544"/>
                        <a:pt x="360" y="520"/>
                      </a:cubicBezTo>
                      <a:cubicBezTo>
                        <a:pt x="400" y="496"/>
                        <a:pt x="496" y="464"/>
                        <a:pt x="552" y="472"/>
                      </a:cubicBezTo>
                      <a:cubicBezTo>
                        <a:pt x="608" y="480"/>
                        <a:pt x="652" y="524"/>
                        <a:pt x="696" y="568"/>
                      </a:cubicBezTo>
                    </a:path>
                  </a:pathLst>
                </a:custGeom>
                <a:noFill/>
                <a:ln w="19050">
                  <a:solidFill>
                    <a:schemeClr val="accent2"/>
                  </a:solidFill>
                  <a:round/>
                  <a:headEnd/>
                  <a:tailEnd/>
                </a:ln>
              </p:spPr>
              <p:txBody>
                <a:bodyPr wrap="none" anchor="ctr"/>
                <a:lstStyle/>
                <a:p>
                  <a:endParaRPr lang="en-IN"/>
                </a:p>
              </p:txBody>
            </p:sp>
            <p:sp>
              <p:nvSpPr>
                <p:cNvPr id="155691" name="Freeform 611"/>
                <p:cNvSpPr>
                  <a:spLocks/>
                </p:cNvSpPr>
                <p:nvPr/>
              </p:nvSpPr>
              <p:spPr bwMode="auto">
                <a:xfrm rot="-1957468">
                  <a:off x="3894" y="1813"/>
                  <a:ext cx="126" cy="187"/>
                </a:xfrm>
                <a:custGeom>
                  <a:avLst/>
                  <a:gdLst>
                    <a:gd name="T0" fmla="*/ 0 w 440"/>
                    <a:gd name="T1" fmla="*/ 0 h 648"/>
                    <a:gd name="T2" fmla="*/ 0 w 440"/>
                    <a:gd name="T3" fmla="*/ 0 h 648"/>
                    <a:gd name="T4" fmla="*/ 0 w 440"/>
                    <a:gd name="T5" fmla="*/ 0 h 648"/>
                    <a:gd name="T6" fmla="*/ 0 w 440"/>
                    <a:gd name="T7" fmla="*/ 0 h 648"/>
                    <a:gd name="T8" fmla="*/ 0 w 440"/>
                    <a:gd name="T9" fmla="*/ 0 h 648"/>
                    <a:gd name="T10" fmla="*/ 0 w 440"/>
                    <a:gd name="T11" fmla="*/ 0 h 648"/>
                    <a:gd name="T12" fmla="*/ 0 w 440"/>
                    <a:gd name="T13" fmla="*/ 0 h 648"/>
                    <a:gd name="T14" fmla="*/ 0 w 440"/>
                    <a:gd name="T15" fmla="*/ 0 h 648"/>
                    <a:gd name="T16" fmla="*/ 0 w 440"/>
                    <a:gd name="T17" fmla="*/ 0 h 648"/>
                    <a:gd name="T18" fmla="*/ 0 w 440"/>
                    <a:gd name="T19" fmla="*/ 0 h 648"/>
                    <a:gd name="T20" fmla="*/ 0 w 440"/>
                    <a:gd name="T21" fmla="*/ 0 h 648"/>
                    <a:gd name="T22" fmla="*/ 0 w 440"/>
                    <a:gd name="T23" fmla="*/ 0 h 648"/>
                    <a:gd name="T24" fmla="*/ 0 w 440"/>
                    <a:gd name="T25" fmla="*/ 0 h 648"/>
                    <a:gd name="T26" fmla="*/ 0 w 440"/>
                    <a:gd name="T27" fmla="*/ 0 h 648"/>
                    <a:gd name="T28" fmla="*/ 0 w 440"/>
                    <a:gd name="T29" fmla="*/ 0 h 648"/>
                    <a:gd name="T30" fmla="*/ 0 w 440"/>
                    <a:gd name="T31" fmla="*/ 0 h 648"/>
                    <a:gd name="T32" fmla="*/ 0 w 440"/>
                    <a:gd name="T33" fmla="*/ 0 h 648"/>
                    <a:gd name="T34" fmla="*/ 0 w 440"/>
                    <a:gd name="T35" fmla="*/ 0 h 648"/>
                    <a:gd name="T36" fmla="*/ 0 w 440"/>
                    <a:gd name="T37" fmla="*/ 0 h 648"/>
                    <a:gd name="T38" fmla="*/ 0 w 440"/>
                    <a:gd name="T39" fmla="*/ 0 h 648"/>
                    <a:gd name="T40" fmla="*/ 0 w 440"/>
                    <a:gd name="T41" fmla="*/ 0 h 648"/>
                    <a:gd name="T42" fmla="*/ 0 w 440"/>
                    <a:gd name="T43" fmla="*/ 0 h 6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0"/>
                    <a:gd name="T67" fmla="*/ 0 h 648"/>
                    <a:gd name="T68" fmla="*/ 440 w 440"/>
                    <a:gd name="T69" fmla="*/ 648 h 6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0" h="648">
                      <a:moveTo>
                        <a:pt x="8" y="64"/>
                      </a:moveTo>
                      <a:cubicBezTo>
                        <a:pt x="64" y="32"/>
                        <a:pt x="120" y="0"/>
                        <a:pt x="152" y="16"/>
                      </a:cubicBezTo>
                      <a:cubicBezTo>
                        <a:pt x="184" y="32"/>
                        <a:pt x="216" y="120"/>
                        <a:pt x="200" y="160"/>
                      </a:cubicBezTo>
                      <a:cubicBezTo>
                        <a:pt x="184" y="200"/>
                        <a:pt x="88" y="256"/>
                        <a:pt x="56" y="256"/>
                      </a:cubicBezTo>
                      <a:cubicBezTo>
                        <a:pt x="24" y="256"/>
                        <a:pt x="0" y="184"/>
                        <a:pt x="8" y="160"/>
                      </a:cubicBezTo>
                      <a:cubicBezTo>
                        <a:pt x="16" y="136"/>
                        <a:pt x="64" y="112"/>
                        <a:pt x="104" y="112"/>
                      </a:cubicBezTo>
                      <a:cubicBezTo>
                        <a:pt x="144" y="112"/>
                        <a:pt x="216" y="128"/>
                        <a:pt x="248" y="160"/>
                      </a:cubicBezTo>
                      <a:cubicBezTo>
                        <a:pt x="280" y="192"/>
                        <a:pt x="312" y="264"/>
                        <a:pt x="296" y="304"/>
                      </a:cubicBezTo>
                      <a:cubicBezTo>
                        <a:pt x="280" y="344"/>
                        <a:pt x="184" y="392"/>
                        <a:pt x="152" y="400"/>
                      </a:cubicBezTo>
                      <a:cubicBezTo>
                        <a:pt x="120" y="408"/>
                        <a:pt x="104" y="376"/>
                        <a:pt x="104" y="352"/>
                      </a:cubicBezTo>
                      <a:cubicBezTo>
                        <a:pt x="104" y="328"/>
                        <a:pt x="128" y="272"/>
                        <a:pt x="152" y="256"/>
                      </a:cubicBezTo>
                      <a:cubicBezTo>
                        <a:pt x="176" y="240"/>
                        <a:pt x="208" y="240"/>
                        <a:pt x="248" y="256"/>
                      </a:cubicBezTo>
                      <a:cubicBezTo>
                        <a:pt x="288" y="272"/>
                        <a:pt x="392" y="312"/>
                        <a:pt x="392" y="352"/>
                      </a:cubicBezTo>
                      <a:cubicBezTo>
                        <a:pt x="392" y="392"/>
                        <a:pt x="288" y="472"/>
                        <a:pt x="248" y="496"/>
                      </a:cubicBezTo>
                      <a:cubicBezTo>
                        <a:pt x="208" y="520"/>
                        <a:pt x="152" y="512"/>
                        <a:pt x="152" y="496"/>
                      </a:cubicBezTo>
                      <a:cubicBezTo>
                        <a:pt x="152" y="480"/>
                        <a:pt x="208" y="400"/>
                        <a:pt x="248" y="400"/>
                      </a:cubicBezTo>
                      <a:cubicBezTo>
                        <a:pt x="288" y="400"/>
                        <a:pt x="376" y="464"/>
                        <a:pt x="392" y="496"/>
                      </a:cubicBezTo>
                      <a:cubicBezTo>
                        <a:pt x="408" y="528"/>
                        <a:pt x="376" y="568"/>
                        <a:pt x="344" y="592"/>
                      </a:cubicBezTo>
                      <a:cubicBezTo>
                        <a:pt x="312" y="616"/>
                        <a:pt x="208" y="648"/>
                        <a:pt x="200" y="640"/>
                      </a:cubicBezTo>
                      <a:cubicBezTo>
                        <a:pt x="192" y="632"/>
                        <a:pt x="264" y="560"/>
                        <a:pt x="296" y="544"/>
                      </a:cubicBezTo>
                      <a:cubicBezTo>
                        <a:pt x="328" y="528"/>
                        <a:pt x="368" y="536"/>
                        <a:pt x="392" y="544"/>
                      </a:cubicBezTo>
                      <a:cubicBezTo>
                        <a:pt x="416" y="552"/>
                        <a:pt x="428" y="572"/>
                        <a:pt x="440" y="592"/>
                      </a:cubicBezTo>
                    </a:path>
                  </a:pathLst>
                </a:custGeom>
                <a:noFill/>
                <a:ln w="19050">
                  <a:solidFill>
                    <a:schemeClr val="accent2"/>
                  </a:solidFill>
                  <a:round/>
                  <a:headEnd/>
                  <a:tailEnd/>
                </a:ln>
              </p:spPr>
              <p:txBody>
                <a:bodyPr wrap="none" anchor="ctr"/>
                <a:lstStyle/>
                <a:p>
                  <a:endParaRPr lang="en-IN"/>
                </a:p>
              </p:txBody>
            </p:sp>
            <p:sp>
              <p:nvSpPr>
                <p:cNvPr id="155692" name="Freeform 612"/>
                <p:cNvSpPr>
                  <a:spLocks/>
                </p:cNvSpPr>
                <p:nvPr/>
              </p:nvSpPr>
              <p:spPr bwMode="auto">
                <a:xfrm rot="-6472701">
                  <a:off x="3551" y="2062"/>
                  <a:ext cx="234" cy="141"/>
                </a:xfrm>
                <a:custGeom>
                  <a:avLst/>
                  <a:gdLst>
                    <a:gd name="T0" fmla="*/ 0 w 912"/>
                    <a:gd name="T1" fmla="*/ 0 h 552"/>
                    <a:gd name="T2" fmla="*/ 0 w 912"/>
                    <a:gd name="T3" fmla="*/ 0 h 552"/>
                    <a:gd name="T4" fmla="*/ 0 w 912"/>
                    <a:gd name="T5" fmla="*/ 0 h 552"/>
                    <a:gd name="T6" fmla="*/ 0 w 912"/>
                    <a:gd name="T7" fmla="*/ 0 h 552"/>
                    <a:gd name="T8" fmla="*/ 0 w 912"/>
                    <a:gd name="T9" fmla="*/ 0 h 552"/>
                    <a:gd name="T10" fmla="*/ 0 w 912"/>
                    <a:gd name="T11" fmla="*/ 0 h 552"/>
                    <a:gd name="T12" fmla="*/ 0 w 912"/>
                    <a:gd name="T13" fmla="*/ 0 h 552"/>
                    <a:gd name="T14" fmla="*/ 0 w 912"/>
                    <a:gd name="T15" fmla="*/ 0 h 552"/>
                    <a:gd name="T16" fmla="*/ 0 w 912"/>
                    <a:gd name="T17" fmla="*/ 0 h 552"/>
                    <a:gd name="T18" fmla="*/ 0 w 912"/>
                    <a:gd name="T19" fmla="*/ 0 h 552"/>
                    <a:gd name="T20" fmla="*/ 0 w 912"/>
                    <a:gd name="T21" fmla="*/ 0 h 552"/>
                    <a:gd name="T22" fmla="*/ 0 w 912"/>
                    <a:gd name="T23" fmla="*/ 0 h 552"/>
                    <a:gd name="T24" fmla="*/ 0 w 912"/>
                    <a:gd name="T25" fmla="*/ 0 h 552"/>
                    <a:gd name="T26" fmla="*/ 0 w 912"/>
                    <a:gd name="T27" fmla="*/ 0 h 552"/>
                    <a:gd name="T28" fmla="*/ 0 w 912"/>
                    <a:gd name="T29" fmla="*/ 0 h 552"/>
                    <a:gd name="T30" fmla="*/ 0 w 912"/>
                    <a:gd name="T31" fmla="*/ 0 h 552"/>
                    <a:gd name="T32" fmla="*/ 0 w 912"/>
                    <a:gd name="T33" fmla="*/ 0 h 552"/>
                    <a:gd name="T34" fmla="*/ 0 w 912"/>
                    <a:gd name="T35" fmla="*/ 0 h 552"/>
                    <a:gd name="T36" fmla="*/ 0 w 912"/>
                    <a:gd name="T37" fmla="*/ 0 h 552"/>
                    <a:gd name="T38" fmla="*/ 0 w 912"/>
                    <a:gd name="T39" fmla="*/ 0 h 552"/>
                    <a:gd name="T40" fmla="*/ 0 w 912"/>
                    <a:gd name="T41" fmla="*/ 0 h 552"/>
                    <a:gd name="T42" fmla="*/ 0 w 912"/>
                    <a:gd name="T43" fmla="*/ 0 h 552"/>
                    <a:gd name="T44" fmla="*/ 0 w 912"/>
                    <a:gd name="T45" fmla="*/ 0 h 552"/>
                    <a:gd name="T46" fmla="*/ 0 w 912"/>
                    <a:gd name="T47" fmla="*/ 0 h 552"/>
                    <a:gd name="T48" fmla="*/ 0 w 912"/>
                    <a:gd name="T49" fmla="*/ 0 h 552"/>
                    <a:gd name="T50" fmla="*/ 0 w 912"/>
                    <a:gd name="T51" fmla="*/ 0 h 552"/>
                    <a:gd name="T52" fmla="*/ 0 w 912"/>
                    <a:gd name="T53" fmla="*/ 0 h 552"/>
                    <a:gd name="T54" fmla="*/ 0 w 912"/>
                    <a:gd name="T55" fmla="*/ 0 h 552"/>
                    <a:gd name="T56" fmla="*/ 0 w 912"/>
                    <a:gd name="T57" fmla="*/ 0 h 552"/>
                    <a:gd name="T58" fmla="*/ 0 w 912"/>
                    <a:gd name="T59" fmla="*/ 0 h 552"/>
                    <a:gd name="T60" fmla="*/ 0 w 912"/>
                    <a:gd name="T61" fmla="*/ 0 h 552"/>
                    <a:gd name="T62" fmla="*/ 0 w 912"/>
                    <a:gd name="T63" fmla="*/ 0 h 552"/>
                    <a:gd name="T64" fmla="*/ 0 w 912"/>
                    <a:gd name="T65" fmla="*/ 0 h 552"/>
                    <a:gd name="T66" fmla="*/ 0 w 912"/>
                    <a:gd name="T67" fmla="*/ 0 h 5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2"/>
                    <a:gd name="T103" fmla="*/ 0 h 552"/>
                    <a:gd name="T104" fmla="*/ 912 w 912"/>
                    <a:gd name="T105" fmla="*/ 552 h 5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2" h="552">
                      <a:moveTo>
                        <a:pt x="0" y="152"/>
                      </a:moveTo>
                      <a:cubicBezTo>
                        <a:pt x="60" y="76"/>
                        <a:pt x="120" y="0"/>
                        <a:pt x="144" y="8"/>
                      </a:cubicBezTo>
                      <a:cubicBezTo>
                        <a:pt x="168" y="16"/>
                        <a:pt x="160" y="144"/>
                        <a:pt x="144" y="200"/>
                      </a:cubicBezTo>
                      <a:cubicBezTo>
                        <a:pt x="128" y="256"/>
                        <a:pt x="64" y="344"/>
                        <a:pt x="48" y="344"/>
                      </a:cubicBezTo>
                      <a:cubicBezTo>
                        <a:pt x="32" y="344"/>
                        <a:pt x="32" y="240"/>
                        <a:pt x="48" y="200"/>
                      </a:cubicBezTo>
                      <a:cubicBezTo>
                        <a:pt x="64" y="160"/>
                        <a:pt x="104" y="120"/>
                        <a:pt x="144" y="104"/>
                      </a:cubicBezTo>
                      <a:cubicBezTo>
                        <a:pt x="184" y="88"/>
                        <a:pt x="264" y="80"/>
                        <a:pt x="288" y="104"/>
                      </a:cubicBezTo>
                      <a:cubicBezTo>
                        <a:pt x="312" y="128"/>
                        <a:pt x="296" y="200"/>
                        <a:pt x="288" y="248"/>
                      </a:cubicBezTo>
                      <a:cubicBezTo>
                        <a:pt x="280" y="296"/>
                        <a:pt x="264" y="368"/>
                        <a:pt x="240" y="392"/>
                      </a:cubicBezTo>
                      <a:cubicBezTo>
                        <a:pt x="216" y="416"/>
                        <a:pt x="152" y="416"/>
                        <a:pt x="144" y="392"/>
                      </a:cubicBezTo>
                      <a:cubicBezTo>
                        <a:pt x="136" y="368"/>
                        <a:pt x="168" y="288"/>
                        <a:pt x="192" y="248"/>
                      </a:cubicBezTo>
                      <a:cubicBezTo>
                        <a:pt x="216" y="208"/>
                        <a:pt x="248" y="168"/>
                        <a:pt x="288" y="152"/>
                      </a:cubicBezTo>
                      <a:cubicBezTo>
                        <a:pt x="328" y="136"/>
                        <a:pt x="408" y="128"/>
                        <a:pt x="432" y="152"/>
                      </a:cubicBezTo>
                      <a:cubicBezTo>
                        <a:pt x="456" y="176"/>
                        <a:pt x="440" y="248"/>
                        <a:pt x="432" y="296"/>
                      </a:cubicBezTo>
                      <a:cubicBezTo>
                        <a:pt x="424" y="344"/>
                        <a:pt x="400" y="424"/>
                        <a:pt x="384" y="440"/>
                      </a:cubicBezTo>
                      <a:cubicBezTo>
                        <a:pt x="368" y="456"/>
                        <a:pt x="336" y="424"/>
                        <a:pt x="336" y="392"/>
                      </a:cubicBezTo>
                      <a:cubicBezTo>
                        <a:pt x="336" y="360"/>
                        <a:pt x="360" y="280"/>
                        <a:pt x="384" y="248"/>
                      </a:cubicBezTo>
                      <a:cubicBezTo>
                        <a:pt x="408" y="216"/>
                        <a:pt x="448" y="208"/>
                        <a:pt x="480" y="200"/>
                      </a:cubicBezTo>
                      <a:cubicBezTo>
                        <a:pt x="512" y="192"/>
                        <a:pt x="568" y="160"/>
                        <a:pt x="576" y="200"/>
                      </a:cubicBezTo>
                      <a:cubicBezTo>
                        <a:pt x="584" y="240"/>
                        <a:pt x="544" y="408"/>
                        <a:pt x="528" y="440"/>
                      </a:cubicBezTo>
                      <a:cubicBezTo>
                        <a:pt x="512" y="472"/>
                        <a:pt x="480" y="424"/>
                        <a:pt x="480" y="392"/>
                      </a:cubicBezTo>
                      <a:cubicBezTo>
                        <a:pt x="480" y="360"/>
                        <a:pt x="512" y="280"/>
                        <a:pt x="528" y="248"/>
                      </a:cubicBezTo>
                      <a:cubicBezTo>
                        <a:pt x="544" y="216"/>
                        <a:pt x="544" y="200"/>
                        <a:pt x="576" y="200"/>
                      </a:cubicBezTo>
                      <a:cubicBezTo>
                        <a:pt x="608" y="200"/>
                        <a:pt x="696" y="208"/>
                        <a:pt x="720" y="248"/>
                      </a:cubicBezTo>
                      <a:cubicBezTo>
                        <a:pt x="744" y="288"/>
                        <a:pt x="736" y="400"/>
                        <a:pt x="720" y="440"/>
                      </a:cubicBezTo>
                      <a:cubicBezTo>
                        <a:pt x="704" y="480"/>
                        <a:pt x="640" y="504"/>
                        <a:pt x="624" y="488"/>
                      </a:cubicBezTo>
                      <a:cubicBezTo>
                        <a:pt x="608" y="472"/>
                        <a:pt x="608" y="384"/>
                        <a:pt x="624" y="344"/>
                      </a:cubicBezTo>
                      <a:cubicBezTo>
                        <a:pt x="640" y="304"/>
                        <a:pt x="688" y="264"/>
                        <a:pt x="720" y="248"/>
                      </a:cubicBezTo>
                      <a:cubicBezTo>
                        <a:pt x="752" y="232"/>
                        <a:pt x="792" y="232"/>
                        <a:pt x="816" y="248"/>
                      </a:cubicBezTo>
                      <a:cubicBezTo>
                        <a:pt x="840" y="264"/>
                        <a:pt x="856" y="296"/>
                        <a:pt x="864" y="344"/>
                      </a:cubicBezTo>
                      <a:cubicBezTo>
                        <a:pt x="872" y="392"/>
                        <a:pt x="880" y="520"/>
                        <a:pt x="864" y="536"/>
                      </a:cubicBezTo>
                      <a:cubicBezTo>
                        <a:pt x="848" y="552"/>
                        <a:pt x="776" y="480"/>
                        <a:pt x="768" y="440"/>
                      </a:cubicBezTo>
                      <a:cubicBezTo>
                        <a:pt x="760" y="400"/>
                        <a:pt x="792" y="328"/>
                        <a:pt x="816" y="296"/>
                      </a:cubicBezTo>
                      <a:cubicBezTo>
                        <a:pt x="840" y="264"/>
                        <a:pt x="876" y="256"/>
                        <a:pt x="912" y="248"/>
                      </a:cubicBezTo>
                    </a:path>
                  </a:pathLst>
                </a:custGeom>
                <a:noFill/>
                <a:ln w="19050">
                  <a:solidFill>
                    <a:schemeClr val="accent2"/>
                  </a:solidFill>
                  <a:round/>
                  <a:headEnd/>
                  <a:tailEnd/>
                </a:ln>
              </p:spPr>
              <p:txBody>
                <a:bodyPr wrap="none" anchor="ctr"/>
                <a:lstStyle/>
                <a:p>
                  <a:endParaRPr lang="en-IN"/>
                </a:p>
              </p:txBody>
            </p:sp>
          </p:grpSp>
        </p:grpSp>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IN" b="1" dirty="0" smtClean="0">
                <a:solidFill>
                  <a:srgbClr val="00B0F0"/>
                </a:solidFill>
              </a:rPr>
              <a:t>How do </a:t>
            </a:r>
            <a:r>
              <a:rPr lang="en-IN" b="1" dirty="0" err="1" smtClean="0">
                <a:solidFill>
                  <a:srgbClr val="00B0F0"/>
                </a:solidFill>
              </a:rPr>
              <a:t>interferons</a:t>
            </a:r>
            <a:r>
              <a:rPr lang="en-IN" b="1" dirty="0" smtClean="0">
                <a:solidFill>
                  <a:srgbClr val="00B0F0"/>
                </a:solidFill>
              </a:rPr>
              <a:t> inhibit viruses ?</a:t>
            </a:r>
            <a:endParaRPr lang="en-IN" b="1" dirty="0">
              <a:solidFill>
                <a:srgbClr val="00B0F0"/>
              </a:solidFill>
            </a:endParaRPr>
          </a:p>
        </p:txBody>
      </p:sp>
      <p:pic>
        <p:nvPicPr>
          <p:cNvPr id="5" name="Content Placeholder 4" descr="http://education.expasy.org/images/IFNR.jpg"/>
          <p:cNvPicPr>
            <a:picLocks noGrp="1"/>
          </p:cNvPicPr>
          <p:nvPr>
            <p:ph idx="1"/>
          </p:nvPr>
        </p:nvPicPr>
        <p:blipFill>
          <a:blip r:embed="rId3"/>
          <a:srcRect l="7979" r="42496" b="74559"/>
          <a:stretch>
            <a:fillRect/>
          </a:stretch>
        </p:blipFill>
        <p:spPr bwMode="auto">
          <a:xfrm>
            <a:off x="1500166" y="1357298"/>
            <a:ext cx="2000264" cy="1285884"/>
          </a:xfrm>
          <a:prstGeom prst="rect">
            <a:avLst/>
          </a:prstGeom>
          <a:noFill/>
          <a:ln w="9525">
            <a:noFill/>
            <a:miter lim="800000"/>
            <a:headEnd/>
            <a:tailEnd/>
          </a:ln>
        </p:spPr>
      </p:pic>
      <p:sp>
        <p:nvSpPr>
          <p:cNvPr id="6" name="Oval 5"/>
          <p:cNvSpPr/>
          <p:nvPr/>
        </p:nvSpPr>
        <p:spPr>
          <a:xfrm>
            <a:off x="571472" y="3286124"/>
            <a:ext cx="142876" cy="142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p:cNvSpPr/>
          <p:nvPr/>
        </p:nvSpPr>
        <p:spPr>
          <a:xfrm>
            <a:off x="857224" y="3214686"/>
            <a:ext cx="142876" cy="142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9" name="Straight Arrow Connector 8"/>
          <p:cNvCxnSpPr/>
          <p:nvPr/>
        </p:nvCxnSpPr>
        <p:spPr>
          <a:xfrm>
            <a:off x="1071538" y="3286124"/>
            <a:ext cx="2928958"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10" name="Down Arrow 9"/>
          <p:cNvSpPr/>
          <p:nvPr/>
        </p:nvSpPr>
        <p:spPr>
          <a:xfrm>
            <a:off x="2428860" y="2714620"/>
            <a:ext cx="45719"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Oval 10"/>
          <p:cNvSpPr/>
          <p:nvPr/>
        </p:nvSpPr>
        <p:spPr>
          <a:xfrm>
            <a:off x="4214810" y="3429000"/>
            <a:ext cx="142876" cy="142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Oval 11"/>
          <p:cNvSpPr/>
          <p:nvPr/>
        </p:nvSpPr>
        <p:spPr>
          <a:xfrm>
            <a:off x="4286248" y="3214686"/>
            <a:ext cx="142876" cy="142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Oval 12"/>
          <p:cNvSpPr/>
          <p:nvPr/>
        </p:nvSpPr>
        <p:spPr>
          <a:xfrm>
            <a:off x="4572000" y="3214686"/>
            <a:ext cx="142876" cy="142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Oval 13"/>
          <p:cNvSpPr/>
          <p:nvPr/>
        </p:nvSpPr>
        <p:spPr>
          <a:xfrm>
            <a:off x="4500562" y="3000372"/>
            <a:ext cx="142876" cy="142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Oval 14"/>
          <p:cNvSpPr/>
          <p:nvPr/>
        </p:nvSpPr>
        <p:spPr>
          <a:xfrm>
            <a:off x="4071934" y="3071810"/>
            <a:ext cx="142876" cy="142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Oval 15"/>
          <p:cNvSpPr/>
          <p:nvPr/>
        </p:nvSpPr>
        <p:spPr>
          <a:xfrm>
            <a:off x="4572000" y="3429000"/>
            <a:ext cx="142876" cy="142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16"/>
          <p:cNvSpPr txBox="1"/>
          <p:nvPr/>
        </p:nvSpPr>
        <p:spPr>
          <a:xfrm>
            <a:off x="285720" y="3500438"/>
            <a:ext cx="1094787" cy="307777"/>
          </a:xfrm>
          <a:prstGeom prst="rect">
            <a:avLst/>
          </a:prstGeom>
          <a:noFill/>
        </p:spPr>
        <p:txBody>
          <a:bodyPr wrap="none" rtlCol="0">
            <a:spAutoFit/>
          </a:bodyPr>
          <a:lstStyle/>
          <a:p>
            <a:r>
              <a:rPr lang="en-IN" sz="1400" dirty="0" smtClean="0"/>
              <a:t>Host protein</a:t>
            </a:r>
            <a:endParaRPr lang="en-IN" sz="1400" dirty="0"/>
          </a:p>
        </p:txBody>
      </p:sp>
      <p:sp>
        <p:nvSpPr>
          <p:cNvPr id="18" name="Rectangle 17"/>
          <p:cNvSpPr/>
          <p:nvPr/>
        </p:nvSpPr>
        <p:spPr>
          <a:xfrm>
            <a:off x="2571736" y="2857496"/>
            <a:ext cx="880369" cy="307777"/>
          </a:xfrm>
          <a:prstGeom prst="rect">
            <a:avLst/>
          </a:prstGeom>
        </p:spPr>
        <p:txBody>
          <a:bodyPr wrap="none">
            <a:spAutoFit/>
          </a:bodyPr>
          <a:lstStyle/>
          <a:p>
            <a:r>
              <a:rPr lang="en-IN" sz="1400" dirty="0" smtClean="0">
                <a:solidFill>
                  <a:srgbClr val="FF0000"/>
                </a:solidFill>
              </a:rPr>
              <a:t>Induction</a:t>
            </a:r>
            <a:endParaRPr lang="en-IN" sz="1400" dirty="0">
              <a:solidFill>
                <a:srgbClr val="FF0000"/>
              </a:solidFill>
            </a:endParaRPr>
          </a:p>
        </p:txBody>
      </p:sp>
      <p:cxnSp>
        <p:nvCxnSpPr>
          <p:cNvPr id="21" name="Straight Arrow Connector 20"/>
          <p:cNvCxnSpPr/>
          <p:nvPr/>
        </p:nvCxnSpPr>
        <p:spPr>
          <a:xfrm>
            <a:off x="4929190" y="3286124"/>
            <a:ext cx="1571636"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22" name="Isosceles Triangle 21"/>
          <p:cNvSpPr/>
          <p:nvPr/>
        </p:nvSpPr>
        <p:spPr>
          <a:xfrm>
            <a:off x="7000892" y="2643182"/>
            <a:ext cx="285752" cy="21431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Isosceles Triangle 22"/>
          <p:cNvSpPr/>
          <p:nvPr/>
        </p:nvSpPr>
        <p:spPr>
          <a:xfrm>
            <a:off x="7000892" y="3643314"/>
            <a:ext cx="285752" cy="214314"/>
          </a:xfrm>
          <a:prstGeom prst="triangle">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Oval 23"/>
          <p:cNvSpPr/>
          <p:nvPr/>
        </p:nvSpPr>
        <p:spPr>
          <a:xfrm>
            <a:off x="7286644" y="378619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ectangle 24"/>
          <p:cNvSpPr/>
          <p:nvPr/>
        </p:nvSpPr>
        <p:spPr>
          <a:xfrm>
            <a:off x="7286644" y="4214818"/>
            <a:ext cx="1494961" cy="307777"/>
          </a:xfrm>
          <a:prstGeom prst="rect">
            <a:avLst/>
          </a:prstGeom>
        </p:spPr>
        <p:txBody>
          <a:bodyPr wrap="none">
            <a:spAutoFit/>
          </a:bodyPr>
          <a:lstStyle/>
          <a:p>
            <a:r>
              <a:rPr lang="en-IN" sz="1400" dirty="0" smtClean="0">
                <a:solidFill>
                  <a:srgbClr val="FF0000"/>
                </a:solidFill>
              </a:rPr>
              <a:t>Cascade of events</a:t>
            </a:r>
            <a:endParaRPr lang="en-IN" sz="1400" dirty="0">
              <a:solidFill>
                <a:srgbClr val="FF0000"/>
              </a:solidFill>
            </a:endParaRPr>
          </a:p>
        </p:txBody>
      </p:sp>
      <p:sp>
        <p:nvSpPr>
          <p:cNvPr id="26" name="Rectangle 25"/>
          <p:cNvSpPr/>
          <p:nvPr/>
        </p:nvSpPr>
        <p:spPr>
          <a:xfrm>
            <a:off x="5214942" y="2928934"/>
            <a:ext cx="1133644" cy="307777"/>
          </a:xfrm>
          <a:prstGeom prst="rect">
            <a:avLst/>
          </a:prstGeom>
        </p:spPr>
        <p:txBody>
          <a:bodyPr wrap="none">
            <a:spAutoFit/>
          </a:bodyPr>
          <a:lstStyle/>
          <a:p>
            <a:r>
              <a:rPr lang="en-IN" sz="1400" dirty="0" smtClean="0">
                <a:solidFill>
                  <a:srgbClr val="FF0000"/>
                </a:solidFill>
              </a:rPr>
              <a:t>Virus </a:t>
            </a:r>
            <a:r>
              <a:rPr lang="en-IN" sz="1400" dirty="0" err="1" smtClean="0">
                <a:solidFill>
                  <a:srgbClr val="FF0000"/>
                </a:solidFill>
              </a:rPr>
              <a:t>ds</a:t>
            </a:r>
            <a:r>
              <a:rPr lang="en-IN" sz="1400" dirty="0" smtClean="0">
                <a:solidFill>
                  <a:srgbClr val="FF0000"/>
                </a:solidFill>
              </a:rPr>
              <a:t>-RNA</a:t>
            </a:r>
            <a:endParaRPr lang="en-IN" sz="1400" dirty="0">
              <a:solidFill>
                <a:srgbClr val="FF0000"/>
              </a:solidFill>
            </a:endParaRPr>
          </a:p>
        </p:txBody>
      </p:sp>
      <p:cxnSp>
        <p:nvCxnSpPr>
          <p:cNvPr id="27" name="Straight Arrow Connector 26"/>
          <p:cNvCxnSpPr/>
          <p:nvPr/>
        </p:nvCxnSpPr>
        <p:spPr>
          <a:xfrm rot="5400000">
            <a:off x="6857222" y="3215480"/>
            <a:ext cx="573092"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7215206" y="3071810"/>
            <a:ext cx="922560" cy="307777"/>
          </a:xfrm>
          <a:prstGeom prst="rect">
            <a:avLst/>
          </a:prstGeom>
        </p:spPr>
        <p:txBody>
          <a:bodyPr wrap="none">
            <a:spAutoFit/>
          </a:bodyPr>
          <a:lstStyle/>
          <a:p>
            <a:r>
              <a:rPr lang="en-IN" sz="1400" dirty="0" smtClean="0">
                <a:solidFill>
                  <a:srgbClr val="FF0000"/>
                </a:solidFill>
              </a:rPr>
              <a:t>Activation</a:t>
            </a:r>
            <a:endParaRPr lang="en-IN" sz="1400" dirty="0">
              <a:solidFill>
                <a:srgbClr val="FF0000"/>
              </a:solidFill>
            </a:endParaRPr>
          </a:p>
        </p:txBody>
      </p:sp>
      <p:sp>
        <p:nvSpPr>
          <p:cNvPr id="32" name="TextBox 31"/>
          <p:cNvSpPr txBox="1"/>
          <p:nvPr/>
        </p:nvSpPr>
        <p:spPr>
          <a:xfrm>
            <a:off x="7429520" y="2571744"/>
            <a:ext cx="1690976" cy="307777"/>
          </a:xfrm>
          <a:prstGeom prst="rect">
            <a:avLst/>
          </a:prstGeom>
          <a:noFill/>
        </p:spPr>
        <p:txBody>
          <a:bodyPr wrap="none" rtlCol="0">
            <a:spAutoFit/>
          </a:bodyPr>
          <a:lstStyle/>
          <a:p>
            <a:r>
              <a:rPr lang="en-IN" sz="1400" dirty="0" smtClean="0"/>
              <a:t>Inactive host protein</a:t>
            </a:r>
            <a:endParaRPr lang="en-IN" sz="1400" dirty="0"/>
          </a:p>
        </p:txBody>
      </p:sp>
      <p:sp>
        <p:nvSpPr>
          <p:cNvPr id="33" name="TextBox 32"/>
          <p:cNvSpPr txBox="1"/>
          <p:nvPr/>
        </p:nvSpPr>
        <p:spPr>
          <a:xfrm>
            <a:off x="7453024" y="3571876"/>
            <a:ext cx="1569148" cy="307777"/>
          </a:xfrm>
          <a:prstGeom prst="rect">
            <a:avLst/>
          </a:prstGeom>
          <a:noFill/>
        </p:spPr>
        <p:txBody>
          <a:bodyPr wrap="none" rtlCol="0">
            <a:spAutoFit/>
          </a:bodyPr>
          <a:lstStyle/>
          <a:p>
            <a:r>
              <a:rPr lang="en-IN" sz="1400" dirty="0" smtClean="0"/>
              <a:t>Active host protein</a:t>
            </a:r>
            <a:endParaRPr lang="en-IN" sz="1400" dirty="0"/>
          </a:p>
        </p:txBody>
      </p:sp>
      <p:cxnSp>
        <p:nvCxnSpPr>
          <p:cNvPr id="34" name="Straight Arrow Connector 33"/>
          <p:cNvCxnSpPr/>
          <p:nvPr/>
        </p:nvCxnSpPr>
        <p:spPr>
          <a:xfrm rot="5400000">
            <a:off x="6965967" y="4249743"/>
            <a:ext cx="357190"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a:off x="7001686" y="4642652"/>
            <a:ext cx="285752"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36" name="Cloud 35"/>
          <p:cNvSpPr/>
          <p:nvPr/>
        </p:nvSpPr>
        <p:spPr>
          <a:xfrm>
            <a:off x="6215074" y="4929198"/>
            <a:ext cx="2214578" cy="1571636"/>
          </a:xfrm>
          <a:prstGeom prst="cloud">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Inhibition of host protein synthesis </a:t>
            </a:r>
            <a:endParaRPr lang="en-IN" dirty="0">
              <a:solidFill>
                <a:schemeClr val="tx1"/>
              </a:solidFill>
            </a:endParaRPr>
          </a:p>
        </p:txBody>
      </p:sp>
      <p:cxnSp>
        <p:nvCxnSpPr>
          <p:cNvPr id="40" name="Straight Arrow Connector 39"/>
          <p:cNvCxnSpPr/>
          <p:nvPr/>
        </p:nvCxnSpPr>
        <p:spPr>
          <a:xfrm rot="10800000">
            <a:off x="4214810" y="5643578"/>
            <a:ext cx="1785950"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grpSp>
        <p:nvGrpSpPr>
          <p:cNvPr id="2" name="Group 50"/>
          <p:cNvGrpSpPr/>
          <p:nvPr/>
        </p:nvGrpSpPr>
        <p:grpSpPr>
          <a:xfrm>
            <a:off x="3000364" y="5072074"/>
            <a:ext cx="1143008" cy="1006046"/>
            <a:chOff x="3000364" y="5072074"/>
            <a:chExt cx="1143008" cy="1006046"/>
          </a:xfrm>
        </p:grpSpPr>
        <p:pic>
          <p:nvPicPr>
            <p:cNvPr id="43" name="Picture 42" descr="http://vignette2.wikia.nocookie.net/resscientiae/images/2/2e/4577519-cold-virus-virus-influenza-dna-virus-staphylococus-blood-virus-hiv-virus-computer-virus.jpg/revision/latest?cb=20140525161423"/>
            <p:cNvPicPr/>
            <p:nvPr/>
          </p:nvPicPr>
          <p:blipFill>
            <a:blip r:embed="rId4" cstate="print"/>
            <a:srcRect l="33039" r="31673" b="70494"/>
            <a:stretch>
              <a:fillRect/>
            </a:stretch>
          </p:blipFill>
          <p:spPr bwMode="auto">
            <a:xfrm>
              <a:off x="3000364" y="5143512"/>
              <a:ext cx="1118793" cy="934608"/>
            </a:xfrm>
            <a:prstGeom prst="rect">
              <a:avLst/>
            </a:prstGeom>
            <a:noFill/>
            <a:ln w="9525">
              <a:noFill/>
              <a:miter lim="800000"/>
              <a:headEnd/>
              <a:tailEnd/>
            </a:ln>
          </p:spPr>
        </p:pic>
        <p:cxnSp>
          <p:nvCxnSpPr>
            <p:cNvPr id="45" name="Straight Connector 44"/>
            <p:cNvCxnSpPr/>
            <p:nvPr/>
          </p:nvCxnSpPr>
          <p:spPr>
            <a:xfrm>
              <a:off x="3000364" y="5143512"/>
              <a:ext cx="1143008" cy="928694"/>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0800000" flipV="1">
              <a:off x="3071802" y="5072074"/>
              <a:ext cx="1071570" cy="1000132"/>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0" name="Rectangle 49"/>
          <p:cNvSpPr/>
          <p:nvPr/>
        </p:nvSpPr>
        <p:spPr>
          <a:xfrm>
            <a:off x="2786050" y="6215082"/>
            <a:ext cx="1817229" cy="307777"/>
          </a:xfrm>
          <a:prstGeom prst="rect">
            <a:avLst/>
          </a:prstGeom>
        </p:spPr>
        <p:txBody>
          <a:bodyPr wrap="none">
            <a:spAutoFit/>
          </a:bodyPr>
          <a:lstStyle/>
          <a:p>
            <a:r>
              <a:rPr lang="en-IN" sz="1400" dirty="0" smtClean="0">
                <a:solidFill>
                  <a:srgbClr val="FF0000"/>
                </a:solidFill>
              </a:rPr>
              <a:t>Virus  cannot replicate</a:t>
            </a:r>
            <a:endParaRPr lang="en-IN" sz="1400" dirty="0">
              <a:solidFill>
                <a:srgbClr val="FF00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Interleukins</a:t>
            </a:r>
            <a:endParaRPr lang="en-IN" b="1" dirty="0">
              <a:solidFill>
                <a:srgbClr val="00B0F0"/>
              </a:solidFill>
            </a:endParaRPr>
          </a:p>
        </p:txBody>
      </p:sp>
      <p:sp>
        <p:nvSpPr>
          <p:cNvPr id="3" name="Content Placeholder 2"/>
          <p:cNvSpPr>
            <a:spLocks noGrp="1"/>
          </p:cNvSpPr>
          <p:nvPr>
            <p:ph idx="1"/>
          </p:nvPr>
        </p:nvSpPr>
        <p:spPr>
          <a:xfrm>
            <a:off x="457200" y="1714488"/>
            <a:ext cx="8229600" cy="4411675"/>
          </a:xfrm>
        </p:spPr>
        <p:txBody>
          <a:bodyPr>
            <a:normAutofit/>
          </a:bodyPr>
          <a:lstStyle/>
          <a:p>
            <a:r>
              <a:rPr lang="en-IN" sz="2400" dirty="0" smtClean="0"/>
              <a:t>Interleukins – 1-37</a:t>
            </a:r>
          </a:p>
          <a:p>
            <a:pPr>
              <a:buNone/>
            </a:pPr>
            <a:endParaRPr lang="en-IN" sz="2400" dirty="0" smtClean="0"/>
          </a:p>
          <a:p>
            <a:r>
              <a:rPr lang="en-IN" sz="2400" dirty="0" smtClean="0"/>
              <a:t>Not stored inside cells</a:t>
            </a:r>
          </a:p>
          <a:p>
            <a:pPr>
              <a:buNone/>
            </a:pPr>
            <a:endParaRPr lang="en-IN" sz="2400" dirty="0" smtClean="0"/>
          </a:p>
          <a:p>
            <a:r>
              <a:rPr lang="en-IN" sz="2400" dirty="0" smtClean="0"/>
              <a:t>Quickly synthesized and secreted in response to infection</a:t>
            </a:r>
          </a:p>
          <a:p>
            <a:endParaRPr lang="en-IN" sz="2400" dirty="0" smtClean="0"/>
          </a:p>
          <a:p>
            <a:r>
              <a:rPr lang="en-IN" sz="2400" dirty="0" smtClean="0"/>
              <a:t>Key modulators of behaviour of immune cells</a:t>
            </a:r>
          </a:p>
          <a:p>
            <a:endParaRPr lang="en-IN" sz="2400" dirty="0" smtClean="0"/>
          </a:p>
          <a:p>
            <a:r>
              <a:rPr lang="en-IN" sz="2400" dirty="0" smtClean="0"/>
              <a:t>Mostly secreted by T-lymphocytes &amp; macrophages</a:t>
            </a:r>
            <a:endParaRPr lang="en-IN" sz="24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en-IN" sz="4000" b="1" dirty="0" smtClean="0">
                <a:solidFill>
                  <a:srgbClr val="00B0F0"/>
                </a:solidFill>
              </a:rPr>
              <a:t>What to interleukins do  ?</a:t>
            </a:r>
            <a:endParaRPr lang="en-IN" sz="4000" b="1" dirty="0">
              <a:solidFill>
                <a:srgbClr val="00B0F0"/>
              </a:solidFill>
            </a:endParaRPr>
          </a:p>
        </p:txBody>
      </p:sp>
      <p:sp>
        <p:nvSpPr>
          <p:cNvPr id="4" name="Quad Arrow Callout 3"/>
          <p:cNvSpPr/>
          <p:nvPr/>
        </p:nvSpPr>
        <p:spPr>
          <a:xfrm>
            <a:off x="3214678" y="2786058"/>
            <a:ext cx="2714644" cy="2214578"/>
          </a:xfrm>
          <a:prstGeom prst="quadArrowCallout">
            <a:avLst>
              <a:gd name="adj1" fmla="val 5287"/>
              <a:gd name="adj2" fmla="val 8020"/>
              <a:gd name="adj3" fmla="val 18515"/>
              <a:gd name="adj4" fmla="val 48123"/>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Interleukins</a:t>
            </a:r>
            <a:endParaRPr lang="en-IN" dirty="0">
              <a:solidFill>
                <a:schemeClr val="tx1"/>
              </a:solidFill>
            </a:endParaRPr>
          </a:p>
        </p:txBody>
      </p:sp>
      <p:pic>
        <p:nvPicPr>
          <p:cNvPr id="5" name="Content Placeholder 4" descr="Effector and memory T-cell differentiation: implications for vaccine development"/>
          <p:cNvPicPr>
            <a:picLocks noGrp="1"/>
          </p:cNvPicPr>
          <p:nvPr>
            <p:ph idx="1"/>
          </p:nvPr>
        </p:nvPicPr>
        <p:blipFill>
          <a:blip r:embed="rId2"/>
          <a:srcRect l="47345" t="-3800" r="17691" b="60290"/>
          <a:stretch>
            <a:fillRect/>
          </a:stretch>
        </p:blipFill>
        <p:spPr bwMode="auto">
          <a:xfrm>
            <a:off x="3786182" y="1071546"/>
            <a:ext cx="1598554" cy="1266506"/>
          </a:xfrm>
          <a:prstGeom prst="rect">
            <a:avLst/>
          </a:prstGeom>
          <a:noFill/>
          <a:ln w="9525">
            <a:noFill/>
            <a:miter lim="800000"/>
            <a:headEnd/>
            <a:tailEnd/>
          </a:ln>
        </p:spPr>
      </p:pic>
      <p:sp>
        <p:nvSpPr>
          <p:cNvPr id="6" name="TextBox 5"/>
          <p:cNvSpPr txBox="1"/>
          <p:nvPr/>
        </p:nvSpPr>
        <p:spPr>
          <a:xfrm>
            <a:off x="3143240" y="2285992"/>
            <a:ext cx="2857520" cy="338554"/>
          </a:xfrm>
          <a:prstGeom prst="rect">
            <a:avLst/>
          </a:prstGeom>
          <a:noFill/>
        </p:spPr>
        <p:txBody>
          <a:bodyPr wrap="square" rtlCol="0">
            <a:spAutoFit/>
          </a:bodyPr>
          <a:lstStyle/>
          <a:p>
            <a:r>
              <a:rPr lang="en-IN" sz="1600" dirty="0" smtClean="0">
                <a:solidFill>
                  <a:srgbClr val="FF0000"/>
                </a:solidFill>
              </a:rPr>
              <a:t>   Proliferation of immune cells</a:t>
            </a:r>
            <a:endParaRPr lang="en-IN" sz="1600" dirty="0">
              <a:solidFill>
                <a:srgbClr val="FF0000"/>
              </a:solidFill>
            </a:endParaRPr>
          </a:p>
        </p:txBody>
      </p:sp>
      <p:pic>
        <p:nvPicPr>
          <p:cNvPr id="7" name="Picture 6" descr="http://www.nature.com/nrc/journal/v4/n5/images/nrc1359-f3.jpg"/>
          <p:cNvPicPr/>
          <p:nvPr/>
        </p:nvPicPr>
        <p:blipFill>
          <a:blip r:embed="rId3"/>
          <a:srcRect l="70091" t="5112" r="15180" b="13223"/>
          <a:stretch>
            <a:fillRect/>
          </a:stretch>
        </p:blipFill>
        <p:spPr bwMode="auto">
          <a:xfrm rot="16200000">
            <a:off x="4260549" y="4669145"/>
            <a:ext cx="622900" cy="2571766"/>
          </a:xfrm>
          <a:prstGeom prst="rect">
            <a:avLst/>
          </a:prstGeom>
          <a:noFill/>
          <a:ln w="9525">
            <a:noFill/>
            <a:miter lim="800000"/>
            <a:headEnd/>
            <a:tailEnd/>
          </a:ln>
        </p:spPr>
      </p:pic>
      <p:sp>
        <p:nvSpPr>
          <p:cNvPr id="14" name="Oval 13"/>
          <p:cNvSpPr/>
          <p:nvPr/>
        </p:nvSpPr>
        <p:spPr>
          <a:xfrm>
            <a:off x="5214942" y="5643578"/>
            <a:ext cx="71438"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Oval 16"/>
          <p:cNvSpPr/>
          <p:nvPr/>
        </p:nvSpPr>
        <p:spPr>
          <a:xfrm>
            <a:off x="5357818" y="6000768"/>
            <a:ext cx="71438"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Oval 17"/>
          <p:cNvSpPr/>
          <p:nvPr/>
        </p:nvSpPr>
        <p:spPr>
          <a:xfrm>
            <a:off x="5429256" y="6143644"/>
            <a:ext cx="71438"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Oval 18"/>
          <p:cNvSpPr/>
          <p:nvPr/>
        </p:nvSpPr>
        <p:spPr>
          <a:xfrm>
            <a:off x="5643570" y="6072206"/>
            <a:ext cx="71438"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Oval 19"/>
          <p:cNvSpPr/>
          <p:nvPr/>
        </p:nvSpPr>
        <p:spPr>
          <a:xfrm>
            <a:off x="5429256" y="5643578"/>
            <a:ext cx="71438"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Oval 21"/>
          <p:cNvSpPr/>
          <p:nvPr/>
        </p:nvSpPr>
        <p:spPr>
          <a:xfrm>
            <a:off x="5214942" y="5857892"/>
            <a:ext cx="71438"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TextBox 22"/>
          <p:cNvSpPr txBox="1"/>
          <p:nvPr/>
        </p:nvSpPr>
        <p:spPr>
          <a:xfrm>
            <a:off x="3286116" y="5072074"/>
            <a:ext cx="2857520" cy="338554"/>
          </a:xfrm>
          <a:prstGeom prst="rect">
            <a:avLst/>
          </a:prstGeom>
          <a:noFill/>
        </p:spPr>
        <p:txBody>
          <a:bodyPr wrap="square" rtlCol="0">
            <a:spAutoFit/>
          </a:bodyPr>
          <a:lstStyle/>
          <a:p>
            <a:r>
              <a:rPr lang="en-IN" sz="1600" dirty="0" smtClean="0"/>
              <a:t>   </a:t>
            </a:r>
            <a:r>
              <a:rPr lang="en-IN" sz="1600" dirty="0" smtClean="0">
                <a:solidFill>
                  <a:srgbClr val="FF0000"/>
                </a:solidFill>
              </a:rPr>
              <a:t>Activation of immune cells</a:t>
            </a:r>
            <a:endParaRPr lang="en-IN" sz="1600" dirty="0">
              <a:solidFill>
                <a:srgbClr val="FF0000"/>
              </a:solidFill>
            </a:endParaRPr>
          </a:p>
        </p:txBody>
      </p:sp>
      <p:grpSp>
        <p:nvGrpSpPr>
          <p:cNvPr id="3" name="Group 27"/>
          <p:cNvGrpSpPr/>
          <p:nvPr/>
        </p:nvGrpSpPr>
        <p:grpSpPr>
          <a:xfrm>
            <a:off x="6572264" y="3500438"/>
            <a:ext cx="951110" cy="682638"/>
            <a:chOff x="7215206" y="2928934"/>
            <a:chExt cx="951110" cy="682638"/>
          </a:xfrm>
        </p:grpSpPr>
        <p:pic>
          <p:nvPicPr>
            <p:cNvPr id="24" name="Picture 23" descr="http://www.biotechrabbit.com/media/catalog/product/cache/1/image/9df78eab33525d08d6e5fb8d27136e95/p/i/picto_antibody_v1310_orange_rgb_v2_ebene_1_5.png"/>
            <p:cNvPicPr/>
            <p:nvPr/>
          </p:nvPicPr>
          <p:blipFill>
            <a:blip r:embed="rId4" cstate="print"/>
            <a:srcRect l="22163" t="18876" r="21103" b="21209"/>
            <a:stretch>
              <a:fillRect/>
            </a:stretch>
          </p:blipFill>
          <p:spPr bwMode="auto">
            <a:xfrm>
              <a:off x="7572396" y="2928934"/>
              <a:ext cx="308168" cy="325448"/>
            </a:xfrm>
            <a:prstGeom prst="rect">
              <a:avLst/>
            </a:prstGeom>
            <a:noFill/>
            <a:ln w="9525">
              <a:noFill/>
              <a:miter lim="800000"/>
              <a:headEnd/>
              <a:tailEnd/>
            </a:ln>
          </p:spPr>
        </p:pic>
        <p:pic>
          <p:nvPicPr>
            <p:cNvPr id="25" name="Picture 24" descr="http://www.biotechrabbit.com/media/catalog/product/cache/1/image/9df78eab33525d08d6e5fb8d27136e95/p/i/picto_antibody_v1310_orange_rgb_v2_ebene_1_5.png"/>
            <p:cNvPicPr/>
            <p:nvPr/>
          </p:nvPicPr>
          <p:blipFill>
            <a:blip r:embed="rId4" cstate="print"/>
            <a:srcRect l="22163" t="18876" r="21103" b="21209"/>
            <a:stretch>
              <a:fillRect/>
            </a:stretch>
          </p:blipFill>
          <p:spPr bwMode="auto">
            <a:xfrm>
              <a:off x="7215206" y="3286124"/>
              <a:ext cx="308168" cy="325448"/>
            </a:xfrm>
            <a:prstGeom prst="rect">
              <a:avLst/>
            </a:prstGeom>
            <a:noFill/>
            <a:ln w="9525">
              <a:noFill/>
              <a:miter lim="800000"/>
              <a:headEnd/>
              <a:tailEnd/>
            </a:ln>
          </p:spPr>
        </p:pic>
        <p:pic>
          <p:nvPicPr>
            <p:cNvPr id="26" name="Picture 25" descr="http://www.biotechrabbit.com/media/catalog/product/cache/1/image/9df78eab33525d08d6e5fb8d27136e95/p/i/picto_antibody_v1310_orange_rgb_v2_ebene_1_5.png"/>
            <p:cNvPicPr/>
            <p:nvPr/>
          </p:nvPicPr>
          <p:blipFill>
            <a:blip r:embed="rId4" cstate="print"/>
            <a:srcRect l="22163" t="18876" r="21103" b="21209"/>
            <a:stretch>
              <a:fillRect/>
            </a:stretch>
          </p:blipFill>
          <p:spPr bwMode="auto">
            <a:xfrm>
              <a:off x="7858148" y="3214686"/>
              <a:ext cx="308168" cy="325448"/>
            </a:xfrm>
            <a:prstGeom prst="rect">
              <a:avLst/>
            </a:prstGeom>
            <a:noFill/>
            <a:ln w="9525">
              <a:noFill/>
              <a:miter lim="800000"/>
              <a:headEnd/>
              <a:tailEnd/>
            </a:ln>
          </p:spPr>
        </p:pic>
      </p:grpSp>
      <p:sp>
        <p:nvSpPr>
          <p:cNvPr id="27" name="TextBox 26"/>
          <p:cNvSpPr txBox="1"/>
          <p:nvPr/>
        </p:nvSpPr>
        <p:spPr>
          <a:xfrm>
            <a:off x="5857884" y="4143380"/>
            <a:ext cx="2857520" cy="338554"/>
          </a:xfrm>
          <a:prstGeom prst="rect">
            <a:avLst/>
          </a:prstGeom>
          <a:noFill/>
        </p:spPr>
        <p:txBody>
          <a:bodyPr wrap="square" rtlCol="0">
            <a:spAutoFit/>
          </a:bodyPr>
          <a:lstStyle/>
          <a:p>
            <a:r>
              <a:rPr lang="en-IN" sz="1600" dirty="0" smtClean="0">
                <a:solidFill>
                  <a:srgbClr val="FF0000"/>
                </a:solidFill>
              </a:rPr>
              <a:t>Increase antibody production</a:t>
            </a:r>
            <a:endParaRPr lang="en-IN" sz="1600" dirty="0">
              <a:solidFill>
                <a:srgbClr val="FF0000"/>
              </a:solidFill>
            </a:endParaRPr>
          </a:p>
        </p:txBody>
      </p:sp>
      <p:pic>
        <p:nvPicPr>
          <p:cNvPr id="1026" name="Picture 2" descr="http://www.nhs.uk/Conditions/nail-abnormalities/PublishingImages/Paronychia_infection_342x198_C0111661.jpg"/>
          <p:cNvPicPr>
            <a:picLocks noChangeAspect="1" noChangeArrowheads="1"/>
          </p:cNvPicPr>
          <p:nvPr/>
        </p:nvPicPr>
        <p:blipFill>
          <a:blip r:embed="rId5"/>
          <a:srcRect/>
          <a:stretch>
            <a:fillRect/>
          </a:stretch>
        </p:blipFill>
        <p:spPr bwMode="auto">
          <a:xfrm>
            <a:off x="285720" y="3000372"/>
            <a:ext cx="2090976" cy="1285884"/>
          </a:xfrm>
          <a:prstGeom prst="rect">
            <a:avLst/>
          </a:prstGeom>
          <a:noFill/>
        </p:spPr>
      </p:pic>
      <p:sp>
        <p:nvSpPr>
          <p:cNvPr id="30" name="TextBox 29"/>
          <p:cNvSpPr txBox="1"/>
          <p:nvPr/>
        </p:nvSpPr>
        <p:spPr>
          <a:xfrm>
            <a:off x="214282" y="4286256"/>
            <a:ext cx="2571800" cy="338554"/>
          </a:xfrm>
          <a:prstGeom prst="rect">
            <a:avLst/>
          </a:prstGeom>
          <a:noFill/>
        </p:spPr>
        <p:txBody>
          <a:bodyPr wrap="square" rtlCol="0">
            <a:spAutoFit/>
          </a:bodyPr>
          <a:lstStyle/>
          <a:p>
            <a:r>
              <a:rPr lang="en-IN" sz="1600" dirty="0" smtClean="0">
                <a:solidFill>
                  <a:srgbClr val="FF0000"/>
                </a:solidFill>
              </a:rPr>
              <a:t>             Inflammation</a:t>
            </a:r>
          </a:p>
        </p:txBody>
      </p:sp>
      <p:cxnSp>
        <p:nvCxnSpPr>
          <p:cNvPr id="32" name="Straight Arrow Connector 31"/>
          <p:cNvCxnSpPr/>
          <p:nvPr/>
        </p:nvCxnSpPr>
        <p:spPr>
          <a:xfrm>
            <a:off x="4286248" y="6000768"/>
            <a:ext cx="857256" cy="1588"/>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dirty="0" smtClean="0">
                <a:solidFill>
                  <a:srgbClr val="00B0F0"/>
                </a:solidFill>
              </a:rPr>
              <a:t>Tumour necrosis factor (TNF)</a:t>
            </a:r>
            <a:endParaRPr lang="en-IN" sz="4000" b="1" dirty="0">
              <a:solidFill>
                <a:srgbClr val="00B0F0"/>
              </a:solidFill>
            </a:endParaRPr>
          </a:p>
        </p:txBody>
      </p:sp>
      <p:sp>
        <p:nvSpPr>
          <p:cNvPr id="3" name="Content Placeholder 2"/>
          <p:cNvSpPr>
            <a:spLocks noGrp="1"/>
          </p:cNvSpPr>
          <p:nvPr>
            <p:ph idx="1"/>
          </p:nvPr>
        </p:nvSpPr>
        <p:spPr>
          <a:xfrm>
            <a:off x="428596" y="1643050"/>
            <a:ext cx="8229600" cy="4525963"/>
          </a:xfrm>
        </p:spPr>
        <p:txBody>
          <a:bodyPr/>
          <a:lstStyle/>
          <a:p>
            <a:pPr>
              <a:buNone/>
            </a:pPr>
            <a:endParaRPr lang="en-IN" sz="2400" dirty="0" smtClean="0"/>
          </a:p>
          <a:p>
            <a:endParaRPr lang="en-IN" dirty="0" smtClean="0"/>
          </a:p>
          <a:p>
            <a:endParaRPr lang="en-IN" dirty="0" smtClean="0"/>
          </a:p>
          <a:p>
            <a:endParaRPr lang="en-IN" dirty="0"/>
          </a:p>
        </p:txBody>
      </p:sp>
      <p:sp>
        <p:nvSpPr>
          <p:cNvPr id="4" name="Oval 3"/>
          <p:cNvSpPr/>
          <p:nvPr/>
        </p:nvSpPr>
        <p:spPr>
          <a:xfrm>
            <a:off x="3857620" y="1500174"/>
            <a:ext cx="1285884" cy="714380"/>
          </a:xfrm>
          <a:prstGeom prst="ellipse">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chemeClr val="accent6">
                    <a:lumMod val="50000"/>
                  </a:schemeClr>
                </a:solidFill>
              </a:rPr>
              <a:t>TNF</a:t>
            </a:r>
            <a:endParaRPr lang="en-IN" b="1" dirty="0">
              <a:solidFill>
                <a:schemeClr val="accent6">
                  <a:lumMod val="50000"/>
                </a:schemeClr>
              </a:solidFill>
            </a:endParaRPr>
          </a:p>
        </p:txBody>
      </p:sp>
      <p:cxnSp>
        <p:nvCxnSpPr>
          <p:cNvPr id="6" name="Straight Arrow Connector 5"/>
          <p:cNvCxnSpPr/>
          <p:nvPr/>
        </p:nvCxnSpPr>
        <p:spPr>
          <a:xfrm rot="5400000">
            <a:off x="785786" y="3643314"/>
            <a:ext cx="1285884"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14" name="Picture 13" descr="http://www.beckmancoulterreagents.com/gb/wp-content/uploads/2013/04/apoptosis.png"/>
          <p:cNvPicPr/>
          <p:nvPr/>
        </p:nvPicPr>
        <p:blipFill>
          <a:blip r:embed="rId3"/>
          <a:srcRect r="69340" b="27621"/>
          <a:stretch>
            <a:fillRect/>
          </a:stretch>
        </p:blipFill>
        <p:spPr bwMode="auto">
          <a:xfrm>
            <a:off x="142844" y="4214818"/>
            <a:ext cx="1030594" cy="1217624"/>
          </a:xfrm>
          <a:prstGeom prst="rect">
            <a:avLst/>
          </a:prstGeom>
          <a:noFill/>
          <a:ln w="9525">
            <a:noFill/>
            <a:miter lim="800000"/>
            <a:headEnd/>
            <a:tailEnd/>
          </a:ln>
        </p:spPr>
      </p:pic>
      <p:pic>
        <p:nvPicPr>
          <p:cNvPr id="15" name="Picture 14" descr="http://www.beckmancoulterreagents.com/gb/wp-content/uploads/2013/04/apoptosis.png"/>
          <p:cNvPicPr/>
          <p:nvPr/>
        </p:nvPicPr>
        <p:blipFill>
          <a:blip r:embed="rId3"/>
          <a:srcRect l="65528" r="-35" b="26426"/>
          <a:stretch>
            <a:fillRect/>
          </a:stretch>
        </p:blipFill>
        <p:spPr bwMode="auto">
          <a:xfrm>
            <a:off x="1785918" y="4214818"/>
            <a:ext cx="1108981" cy="1182153"/>
          </a:xfrm>
          <a:prstGeom prst="rect">
            <a:avLst/>
          </a:prstGeom>
          <a:noFill/>
          <a:ln w="9525">
            <a:noFill/>
            <a:miter lim="800000"/>
            <a:headEnd/>
            <a:tailEnd/>
          </a:ln>
        </p:spPr>
      </p:pic>
      <p:pic>
        <p:nvPicPr>
          <p:cNvPr id="18" name="Picture 17" descr="http://images.clipartpanda.com/fever-clipart-sick-hi.png"/>
          <p:cNvPicPr/>
          <p:nvPr/>
        </p:nvPicPr>
        <p:blipFill>
          <a:blip r:embed="rId4" cstate="print"/>
          <a:srcRect l="20206"/>
          <a:stretch>
            <a:fillRect/>
          </a:stretch>
        </p:blipFill>
        <p:spPr bwMode="auto">
          <a:xfrm>
            <a:off x="3857620" y="4286256"/>
            <a:ext cx="1348231" cy="1259504"/>
          </a:xfrm>
          <a:prstGeom prst="rect">
            <a:avLst/>
          </a:prstGeom>
          <a:noFill/>
          <a:ln w="9525">
            <a:noFill/>
            <a:miter lim="800000"/>
            <a:headEnd/>
            <a:tailEnd/>
          </a:ln>
        </p:spPr>
      </p:pic>
      <p:pic>
        <p:nvPicPr>
          <p:cNvPr id="19" name="Picture 2" descr="http://www.nhs.uk/Conditions/nail-abnormalities/PublishingImages/Paronychia_infection_342x198_C0111661.jpg"/>
          <p:cNvPicPr>
            <a:picLocks noChangeAspect="1" noChangeArrowheads="1"/>
          </p:cNvPicPr>
          <p:nvPr/>
        </p:nvPicPr>
        <p:blipFill>
          <a:blip r:embed="rId5"/>
          <a:srcRect/>
          <a:stretch>
            <a:fillRect/>
          </a:stretch>
        </p:blipFill>
        <p:spPr bwMode="auto">
          <a:xfrm>
            <a:off x="6643702" y="4357694"/>
            <a:ext cx="2090976" cy="1285884"/>
          </a:xfrm>
          <a:prstGeom prst="rect">
            <a:avLst/>
          </a:prstGeom>
          <a:noFill/>
        </p:spPr>
      </p:pic>
      <p:cxnSp>
        <p:nvCxnSpPr>
          <p:cNvPr id="20" name="Straight Arrow Connector 19"/>
          <p:cNvCxnSpPr/>
          <p:nvPr/>
        </p:nvCxnSpPr>
        <p:spPr>
          <a:xfrm rot="5400000">
            <a:off x="7001686" y="3571082"/>
            <a:ext cx="1285884"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3607587" y="3250405"/>
            <a:ext cx="178595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428728" y="2214554"/>
            <a:ext cx="2571768" cy="7858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286380" y="2143116"/>
            <a:ext cx="2357454" cy="7858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1214414" y="5000636"/>
            <a:ext cx="500066"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42910" y="5572140"/>
            <a:ext cx="1714512" cy="369332"/>
          </a:xfrm>
          <a:prstGeom prst="rect">
            <a:avLst/>
          </a:prstGeom>
          <a:noFill/>
        </p:spPr>
        <p:txBody>
          <a:bodyPr wrap="square" rtlCol="0">
            <a:spAutoFit/>
          </a:bodyPr>
          <a:lstStyle/>
          <a:p>
            <a:r>
              <a:rPr lang="en-IN" dirty="0" smtClean="0">
                <a:solidFill>
                  <a:srgbClr val="FF0000"/>
                </a:solidFill>
              </a:rPr>
              <a:t>Killing of cancer</a:t>
            </a:r>
            <a:endParaRPr lang="en-IN" dirty="0">
              <a:solidFill>
                <a:srgbClr val="FF0000"/>
              </a:solidFill>
            </a:endParaRPr>
          </a:p>
        </p:txBody>
      </p:sp>
      <p:sp>
        <p:nvSpPr>
          <p:cNvPr id="33" name="TextBox 32"/>
          <p:cNvSpPr txBox="1"/>
          <p:nvPr/>
        </p:nvSpPr>
        <p:spPr>
          <a:xfrm>
            <a:off x="3643306" y="5500702"/>
            <a:ext cx="1714512" cy="369332"/>
          </a:xfrm>
          <a:prstGeom prst="rect">
            <a:avLst/>
          </a:prstGeom>
          <a:noFill/>
        </p:spPr>
        <p:txBody>
          <a:bodyPr wrap="square" rtlCol="0">
            <a:spAutoFit/>
          </a:bodyPr>
          <a:lstStyle/>
          <a:p>
            <a:r>
              <a:rPr lang="en-IN" dirty="0" smtClean="0">
                <a:solidFill>
                  <a:srgbClr val="FF0000"/>
                </a:solidFill>
              </a:rPr>
              <a:t>          Fever</a:t>
            </a:r>
            <a:endParaRPr lang="en-IN" dirty="0">
              <a:solidFill>
                <a:srgbClr val="FF0000"/>
              </a:solidFill>
            </a:endParaRPr>
          </a:p>
        </p:txBody>
      </p:sp>
      <p:sp>
        <p:nvSpPr>
          <p:cNvPr id="34" name="TextBox 33"/>
          <p:cNvSpPr txBox="1"/>
          <p:nvPr/>
        </p:nvSpPr>
        <p:spPr>
          <a:xfrm>
            <a:off x="7072330" y="5500702"/>
            <a:ext cx="1571636" cy="646331"/>
          </a:xfrm>
          <a:prstGeom prst="rect">
            <a:avLst/>
          </a:prstGeom>
          <a:noFill/>
        </p:spPr>
        <p:txBody>
          <a:bodyPr wrap="square" rtlCol="0">
            <a:spAutoFit/>
          </a:bodyPr>
          <a:lstStyle/>
          <a:p>
            <a:r>
              <a:rPr lang="en-IN" dirty="0" smtClean="0">
                <a:solidFill>
                  <a:srgbClr val="FF0000"/>
                </a:solidFill>
              </a:rPr>
              <a:t>        Inflammation</a:t>
            </a:r>
            <a:endParaRPr lang="en-IN" dirty="0">
              <a:solidFill>
                <a:srgbClr val="FF0000"/>
              </a:solidFill>
            </a:endParaRPr>
          </a:p>
        </p:txBody>
      </p:sp>
      <p:grpSp>
        <p:nvGrpSpPr>
          <p:cNvPr id="5" name="Group 34"/>
          <p:cNvGrpSpPr/>
          <p:nvPr/>
        </p:nvGrpSpPr>
        <p:grpSpPr>
          <a:xfrm>
            <a:off x="4143372" y="5929330"/>
            <a:ext cx="785818" cy="720294"/>
            <a:chOff x="3000364" y="5072074"/>
            <a:chExt cx="1143008" cy="1006046"/>
          </a:xfrm>
        </p:grpSpPr>
        <p:pic>
          <p:nvPicPr>
            <p:cNvPr id="36" name="Picture 35" descr="http://vignette2.wikia.nocookie.net/resscientiae/images/2/2e/4577519-cold-virus-virus-influenza-dna-virus-staphylococus-blood-virus-hiv-virus-computer-virus.jpg/revision/latest?cb=20140525161423"/>
            <p:cNvPicPr/>
            <p:nvPr/>
          </p:nvPicPr>
          <p:blipFill>
            <a:blip r:embed="rId6" cstate="print"/>
            <a:srcRect l="33039" r="31673" b="70494"/>
            <a:stretch>
              <a:fillRect/>
            </a:stretch>
          </p:blipFill>
          <p:spPr bwMode="auto">
            <a:xfrm>
              <a:off x="3000364" y="5143512"/>
              <a:ext cx="1118793" cy="934608"/>
            </a:xfrm>
            <a:prstGeom prst="rect">
              <a:avLst/>
            </a:prstGeom>
            <a:noFill/>
            <a:ln w="9525">
              <a:noFill/>
              <a:miter lim="800000"/>
              <a:headEnd/>
              <a:tailEnd/>
            </a:ln>
          </p:spPr>
        </p:pic>
        <p:cxnSp>
          <p:nvCxnSpPr>
            <p:cNvPr id="37" name="Straight Connector 36"/>
            <p:cNvCxnSpPr/>
            <p:nvPr/>
          </p:nvCxnSpPr>
          <p:spPr>
            <a:xfrm>
              <a:off x="3000364" y="5143512"/>
              <a:ext cx="1143008" cy="928694"/>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0800000" flipV="1">
              <a:off x="3071802" y="5072074"/>
              <a:ext cx="1071570" cy="1000132"/>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Compl</a:t>
            </a:r>
            <a:r>
              <a:rPr lang="en-IN" b="1" dirty="0" smtClean="0">
                <a:solidFill>
                  <a:srgbClr val="FF0000"/>
                </a:solidFill>
              </a:rPr>
              <a:t>e</a:t>
            </a:r>
            <a:r>
              <a:rPr lang="en-IN" b="1" dirty="0" smtClean="0">
                <a:solidFill>
                  <a:srgbClr val="00B0F0"/>
                </a:solidFill>
              </a:rPr>
              <a:t>ment (C`)</a:t>
            </a:r>
            <a:endParaRPr lang="en-IN" b="1" dirty="0">
              <a:solidFill>
                <a:srgbClr val="00B0F0"/>
              </a:solidFill>
            </a:endParaRPr>
          </a:p>
        </p:txBody>
      </p:sp>
      <p:sp>
        <p:nvSpPr>
          <p:cNvPr id="3" name="Content Placeholder 2"/>
          <p:cNvSpPr>
            <a:spLocks noGrp="1"/>
          </p:cNvSpPr>
          <p:nvPr>
            <p:ph idx="1"/>
          </p:nvPr>
        </p:nvSpPr>
        <p:spPr/>
        <p:txBody>
          <a:bodyPr>
            <a:normAutofit/>
          </a:bodyPr>
          <a:lstStyle/>
          <a:p>
            <a:r>
              <a:rPr lang="en-IN" sz="2400" dirty="0" smtClean="0"/>
              <a:t> a large number of distinct plasma proteins that react with one another (C1 thro’ C9)</a:t>
            </a:r>
          </a:p>
          <a:p>
            <a:endParaRPr lang="en-IN" sz="2400" dirty="0" smtClean="0"/>
          </a:p>
          <a:p>
            <a:r>
              <a:rPr lang="en-IN" sz="2400" dirty="0" smtClean="0"/>
              <a:t>Complement can bind to microbes and coat the microbes</a:t>
            </a:r>
          </a:p>
          <a:p>
            <a:endParaRPr lang="en-IN" sz="2400" dirty="0" smtClean="0"/>
          </a:p>
          <a:p>
            <a:endParaRPr lang="en-IN" sz="2400" dirty="0" smtClean="0"/>
          </a:p>
          <a:p>
            <a:r>
              <a:rPr lang="en-IN" sz="2400" dirty="0" smtClean="0"/>
              <a:t>Essential part of innate immune response</a:t>
            </a:r>
          </a:p>
          <a:p>
            <a:pPr>
              <a:buNone/>
            </a:pPr>
            <a:endParaRPr lang="en-IN" sz="2400" dirty="0" smtClean="0"/>
          </a:p>
          <a:p>
            <a:endParaRPr lang="en-IN" sz="2400" dirty="0" smtClean="0"/>
          </a:p>
          <a:p>
            <a:r>
              <a:rPr lang="en-IN" sz="2400" dirty="0" smtClean="0"/>
              <a:t>Enhances adaptive immune </a:t>
            </a:r>
            <a:r>
              <a:rPr lang="en-IN" sz="2400" dirty="0" err="1" smtClean="0"/>
              <a:t>resposne</a:t>
            </a:r>
            <a:r>
              <a:rPr lang="en-IN" sz="2400" dirty="0" smtClean="0"/>
              <a:t> (taught later)</a:t>
            </a:r>
            <a:endParaRPr lang="en-IN" sz="24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b="1" dirty="0" smtClean="0">
                <a:solidFill>
                  <a:srgbClr val="00B0F0"/>
                </a:solidFill>
              </a:rPr>
              <a:t>Complement proteins: role in innate immune system</a:t>
            </a:r>
            <a:endParaRPr lang="en-IN" sz="4000" b="1" dirty="0">
              <a:solidFill>
                <a:srgbClr val="00B0F0"/>
              </a:solidFill>
            </a:endParaRPr>
          </a:p>
        </p:txBody>
      </p:sp>
      <p:sp>
        <p:nvSpPr>
          <p:cNvPr id="3" name="Content Placeholder 2"/>
          <p:cNvSpPr>
            <a:spLocks noGrp="1"/>
          </p:cNvSpPr>
          <p:nvPr>
            <p:ph idx="1"/>
          </p:nvPr>
        </p:nvSpPr>
        <p:spPr>
          <a:xfrm>
            <a:off x="428596" y="1643050"/>
            <a:ext cx="8229600" cy="4525963"/>
          </a:xfrm>
        </p:spPr>
        <p:txBody>
          <a:bodyPr/>
          <a:lstStyle/>
          <a:p>
            <a:pPr>
              <a:buNone/>
            </a:pPr>
            <a:endParaRPr lang="en-IN" sz="2400" dirty="0" smtClean="0"/>
          </a:p>
          <a:p>
            <a:endParaRPr lang="en-IN" dirty="0" smtClean="0"/>
          </a:p>
          <a:p>
            <a:endParaRPr lang="en-IN" dirty="0" smtClean="0"/>
          </a:p>
          <a:p>
            <a:endParaRPr lang="en-IN" dirty="0"/>
          </a:p>
        </p:txBody>
      </p:sp>
      <p:sp>
        <p:nvSpPr>
          <p:cNvPr id="4" name="Oval 3"/>
          <p:cNvSpPr/>
          <p:nvPr/>
        </p:nvSpPr>
        <p:spPr>
          <a:xfrm>
            <a:off x="3786182" y="1500174"/>
            <a:ext cx="1500198" cy="714380"/>
          </a:xfrm>
          <a:prstGeom prst="ellipse">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err="1" smtClean="0">
                <a:solidFill>
                  <a:schemeClr val="accent6">
                    <a:lumMod val="50000"/>
                  </a:schemeClr>
                </a:solidFill>
              </a:rPr>
              <a:t>C`proteins</a:t>
            </a:r>
            <a:endParaRPr lang="en-IN" sz="1600" b="1" dirty="0">
              <a:solidFill>
                <a:schemeClr val="accent6">
                  <a:lumMod val="50000"/>
                </a:schemeClr>
              </a:solidFill>
            </a:endParaRPr>
          </a:p>
        </p:txBody>
      </p:sp>
      <p:cxnSp>
        <p:nvCxnSpPr>
          <p:cNvPr id="6" name="Straight Arrow Connector 5"/>
          <p:cNvCxnSpPr/>
          <p:nvPr/>
        </p:nvCxnSpPr>
        <p:spPr>
          <a:xfrm rot="5400000">
            <a:off x="785786" y="3643314"/>
            <a:ext cx="1285884"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19" name="Picture 2" descr="http://www.nhs.uk/Conditions/nail-abnormalities/PublishingImages/Paronychia_infection_342x198_C0111661.jpg"/>
          <p:cNvPicPr>
            <a:picLocks noChangeAspect="1" noChangeArrowheads="1"/>
          </p:cNvPicPr>
          <p:nvPr/>
        </p:nvPicPr>
        <p:blipFill>
          <a:blip r:embed="rId3"/>
          <a:srcRect/>
          <a:stretch>
            <a:fillRect/>
          </a:stretch>
        </p:blipFill>
        <p:spPr bwMode="auto">
          <a:xfrm>
            <a:off x="6643702" y="4357694"/>
            <a:ext cx="2090976" cy="1285884"/>
          </a:xfrm>
          <a:prstGeom prst="rect">
            <a:avLst/>
          </a:prstGeom>
          <a:noFill/>
        </p:spPr>
      </p:pic>
      <p:cxnSp>
        <p:nvCxnSpPr>
          <p:cNvPr id="20" name="Straight Arrow Connector 19"/>
          <p:cNvCxnSpPr/>
          <p:nvPr/>
        </p:nvCxnSpPr>
        <p:spPr>
          <a:xfrm rot="5400000">
            <a:off x="7001686" y="3571082"/>
            <a:ext cx="1285884"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3607587" y="3250405"/>
            <a:ext cx="178595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428728" y="2214554"/>
            <a:ext cx="2571768" cy="7858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286380" y="2143116"/>
            <a:ext cx="2357454" cy="78581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072330" y="5643578"/>
            <a:ext cx="1571636" cy="646331"/>
          </a:xfrm>
          <a:prstGeom prst="rect">
            <a:avLst/>
          </a:prstGeom>
          <a:noFill/>
        </p:spPr>
        <p:txBody>
          <a:bodyPr wrap="square" rtlCol="0">
            <a:spAutoFit/>
          </a:bodyPr>
          <a:lstStyle/>
          <a:p>
            <a:r>
              <a:rPr lang="en-IN" dirty="0" smtClean="0">
                <a:solidFill>
                  <a:srgbClr val="FF0000"/>
                </a:solidFill>
              </a:rPr>
              <a:t>        Inflammation</a:t>
            </a:r>
            <a:endParaRPr lang="en-IN" dirty="0">
              <a:solidFill>
                <a:srgbClr val="FF0000"/>
              </a:solidFill>
            </a:endParaRPr>
          </a:p>
        </p:txBody>
      </p:sp>
      <p:pic>
        <p:nvPicPr>
          <p:cNvPr id="2052" name="Picture 4" descr="http://www.smallerquestions.org/storage/phagocytosis1.jpg?__SQUARESPACE_CACHEVERSION=1356977803511"/>
          <p:cNvPicPr>
            <a:picLocks noChangeAspect="1" noChangeArrowheads="1"/>
          </p:cNvPicPr>
          <p:nvPr/>
        </p:nvPicPr>
        <p:blipFill>
          <a:blip r:embed="rId4"/>
          <a:srcRect/>
          <a:stretch>
            <a:fillRect/>
          </a:stretch>
        </p:blipFill>
        <p:spPr bwMode="auto">
          <a:xfrm>
            <a:off x="642910" y="4357694"/>
            <a:ext cx="1714486" cy="1571612"/>
          </a:xfrm>
          <a:prstGeom prst="rect">
            <a:avLst/>
          </a:prstGeom>
          <a:solidFill>
            <a:schemeClr val="bg1"/>
          </a:solidFill>
        </p:spPr>
      </p:pic>
      <p:pic>
        <p:nvPicPr>
          <p:cNvPr id="24" name="Picture 23" descr="https://dinsdalelab.sdsu.edu/newsite/images/dreamy/m0900047-tem_of_bacterial_lysis_due_to_t4_phage_infection-spl.jpg"/>
          <p:cNvPicPr/>
          <p:nvPr/>
        </p:nvPicPr>
        <p:blipFill>
          <a:blip r:embed="rId5"/>
          <a:srcRect/>
          <a:stretch>
            <a:fillRect/>
          </a:stretch>
        </p:blipFill>
        <p:spPr bwMode="auto">
          <a:xfrm>
            <a:off x="3643306" y="4429132"/>
            <a:ext cx="1650713" cy="1242604"/>
          </a:xfrm>
          <a:prstGeom prst="rect">
            <a:avLst/>
          </a:prstGeom>
          <a:noFill/>
          <a:ln w="9525">
            <a:noFill/>
            <a:miter lim="800000"/>
            <a:headEnd/>
            <a:tailEnd/>
          </a:ln>
        </p:spPr>
      </p:pic>
      <p:sp>
        <p:nvSpPr>
          <p:cNvPr id="26" name="TextBox 25"/>
          <p:cNvSpPr txBox="1"/>
          <p:nvPr/>
        </p:nvSpPr>
        <p:spPr>
          <a:xfrm>
            <a:off x="214282" y="5929330"/>
            <a:ext cx="2500330" cy="369332"/>
          </a:xfrm>
          <a:prstGeom prst="rect">
            <a:avLst/>
          </a:prstGeom>
          <a:noFill/>
        </p:spPr>
        <p:txBody>
          <a:bodyPr wrap="square" rtlCol="0">
            <a:spAutoFit/>
          </a:bodyPr>
          <a:lstStyle/>
          <a:p>
            <a:r>
              <a:rPr lang="en-IN" dirty="0" smtClean="0">
                <a:solidFill>
                  <a:srgbClr val="FF0000"/>
                </a:solidFill>
              </a:rPr>
              <a:t>  Facilitates phagocytosis</a:t>
            </a:r>
            <a:endParaRPr lang="en-IN" dirty="0">
              <a:solidFill>
                <a:srgbClr val="FF0000"/>
              </a:solidFill>
            </a:endParaRPr>
          </a:p>
        </p:txBody>
      </p:sp>
      <p:sp>
        <p:nvSpPr>
          <p:cNvPr id="27" name="TextBox 26"/>
          <p:cNvSpPr txBox="1"/>
          <p:nvPr/>
        </p:nvSpPr>
        <p:spPr>
          <a:xfrm>
            <a:off x="3214678" y="5929330"/>
            <a:ext cx="2786082" cy="369332"/>
          </a:xfrm>
          <a:prstGeom prst="rect">
            <a:avLst/>
          </a:prstGeom>
          <a:noFill/>
        </p:spPr>
        <p:txBody>
          <a:bodyPr wrap="square" rtlCol="0">
            <a:spAutoFit/>
          </a:bodyPr>
          <a:lstStyle/>
          <a:p>
            <a:r>
              <a:rPr lang="en-IN" dirty="0" smtClean="0">
                <a:solidFill>
                  <a:srgbClr val="FF0000"/>
                </a:solidFill>
              </a:rPr>
              <a:t> Direct </a:t>
            </a:r>
            <a:r>
              <a:rPr lang="en-IN" dirty="0" err="1" smtClean="0">
                <a:solidFill>
                  <a:srgbClr val="FF0000"/>
                </a:solidFill>
              </a:rPr>
              <a:t>lysis</a:t>
            </a:r>
            <a:r>
              <a:rPr lang="en-IN" dirty="0" smtClean="0">
                <a:solidFill>
                  <a:srgbClr val="FF0000"/>
                </a:solidFill>
              </a:rPr>
              <a:t> of pathogens</a:t>
            </a:r>
            <a:endParaRPr lang="en-IN" dirty="0">
              <a:solidFill>
                <a:srgbClr val="FF0000"/>
              </a:solidFill>
            </a:endParaRPr>
          </a:p>
        </p:txBody>
      </p:sp>
      <p:sp>
        <p:nvSpPr>
          <p:cNvPr id="28" name="Cloud 27"/>
          <p:cNvSpPr/>
          <p:nvPr/>
        </p:nvSpPr>
        <p:spPr>
          <a:xfrm>
            <a:off x="1357290" y="4143380"/>
            <a:ext cx="1428760" cy="571504"/>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74638"/>
            <a:ext cx="8715436" cy="1143000"/>
          </a:xfrm>
        </p:spPr>
        <p:txBody>
          <a:bodyPr>
            <a:normAutofit/>
          </a:bodyPr>
          <a:lstStyle/>
          <a:p>
            <a:r>
              <a:rPr lang="en-IN" sz="3600" b="1" dirty="0" smtClean="0">
                <a:solidFill>
                  <a:srgbClr val="00B0F0"/>
                </a:solidFill>
              </a:rPr>
              <a:t>How do C` proteins facilitate </a:t>
            </a:r>
            <a:r>
              <a:rPr lang="en-IN" sz="3600" b="1" dirty="0" err="1" smtClean="0">
                <a:solidFill>
                  <a:srgbClr val="00B0F0"/>
                </a:solidFill>
              </a:rPr>
              <a:t>phagocystosis</a:t>
            </a:r>
            <a:r>
              <a:rPr lang="en-IN" sz="3600" b="1" dirty="0" smtClean="0">
                <a:solidFill>
                  <a:srgbClr val="00B0F0"/>
                </a:solidFill>
              </a:rPr>
              <a:t> ?</a:t>
            </a:r>
            <a:endParaRPr lang="en-IN" sz="3600" dirty="0"/>
          </a:p>
        </p:txBody>
      </p:sp>
      <p:pic>
        <p:nvPicPr>
          <p:cNvPr id="4" name="Content Placeholder 3" descr="http://www.microbiologybook.org/ghaffar/opson-phago.gif"/>
          <p:cNvPicPr>
            <a:picLocks noGrp="1"/>
          </p:cNvPicPr>
          <p:nvPr>
            <p:ph idx="1"/>
          </p:nvPr>
        </p:nvPicPr>
        <p:blipFill>
          <a:blip r:embed="rId2"/>
          <a:srcRect t="12827" r="-1461"/>
          <a:stretch>
            <a:fillRect/>
          </a:stretch>
        </p:blipFill>
        <p:spPr bwMode="auto">
          <a:xfrm>
            <a:off x="1500166" y="2000240"/>
            <a:ext cx="6215105" cy="3929090"/>
          </a:xfrm>
          <a:prstGeom prst="rect">
            <a:avLst/>
          </a:prstGeom>
          <a:noFill/>
          <a:ln w="9525">
            <a:noFill/>
            <a:miter lim="800000"/>
            <a:headEnd/>
            <a:tailEnd/>
          </a:ln>
        </p:spPr>
      </p:pic>
      <p:sp>
        <p:nvSpPr>
          <p:cNvPr id="5" name="Oval 4"/>
          <p:cNvSpPr/>
          <p:nvPr/>
        </p:nvSpPr>
        <p:spPr>
          <a:xfrm>
            <a:off x="3357554" y="2214554"/>
            <a:ext cx="714380" cy="10715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p:cNvSpPr/>
          <p:nvPr/>
        </p:nvSpPr>
        <p:spPr>
          <a:xfrm>
            <a:off x="4714876" y="2071678"/>
            <a:ext cx="714380" cy="10715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2285984" y="1571612"/>
            <a:ext cx="2143140" cy="307777"/>
          </a:xfrm>
          <a:prstGeom prst="rect">
            <a:avLst/>
          </a:prstGeom>
          <a:noFill/>
        </p:spPr>
        <p:txBody>
          <a:bodyPr wrap="square" rtlCol="0">
            <a:spAutoFit/>
          </a:bodyPr>
          <a:lstStyle/>
          <a:p>
            <a:r>
              <a:rPr lang="en-IN" sz="1400" dirty="0" smtClean="0">
                <a:solidFill>
                  <a:srgbClr val="FF0000"/>
                </a:solidFill>
              </a:rPr>
              <a:t>    Bacteria coated with C`</a:t>
            </a:r>
            <a:endParaRPr lang="en-IN" sz="1400" dirty="0">
              <a:solidFill>
                <a:srgbClr val="FF0000"/>
              </a:solidFill>
            </a:endParaRPr>
          </a:p>
        </p:txBody>
      </p:sp>
      <p:cxnSp>
        <p:nvCxnSpPr>
          <p:cNvPr id="9" name="Straight Arrow Connector 8"/>
          <p:cNvCxnSpPr/>
          <p:nvPr/>
        </p:nvCxnSpPr>
        <p:spPr>
          <a:xfrm rot="5400000">
            <a:off x="3571074" y="2000240"/>
            <a:ext cx="28654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857752" y="1571612"/>
            <a:ext cx="2571768" cy="307777"/>
          </a:xfrm>
          <a:prstGeom prst="rect">
            <a:avLst/>
          </a:prstGeom>
          <a:noFill/>
        </p:spPr>
        <p:txBody>
          <a:bodyPr wrap="square" rtlCol="0">
            <a:spAutoFit/>
          </a:bodyPr>
          <a:lstStyle/>
          <a:p>
            <a:r>
              <a:rPr lang="en-IN" sz="1400" dirty="0" err="1" smtClean="0">
                <a:solidFill>
                  <a:srgbClr val="FF0000"/>
                </a:solidFill>
              </a:rPr>
              <a:t>Neutrophils</a:t>
            </a:r>
            <a:r>
              <a:rPr lang="en-IN" sz="1400" dirty="0" smtClean="0">
                <a:solidFill>
                  <a:srgbClr val="FF0000"/>
                </a:solidFill>
              </a:rPr>
              <a:t> have C` receptors</a:t>
            </a:r>
            <a:endParaRPr lang="en-IN" sz="1400" dirty="0">
              <a:solidFill>
                <a:srgbClr val="FF0000"/>
              </a:solidFill>
            </a:endParaRPr>
          </a:p>
        </p:txBody>
      </p:sp>
      <p:cxnSp>
        <p:nvCxnSpPr>
          <p:cNvPr id="12" name="Straight Arrow Connector 11"/>
          <p:cNvCxnSpPr/>
          <p:nvPr/>
        </p:nvCxnSpPr>
        <p:spPr>
          <a:xfrm rot="5400000">
            <a:off x="5285983" y="1857761"/>
            <a:ext cx="286546"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643438" y="4214818"/>
            <a:ext cx="714380" cy="10715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p:cNvSpPr txBox="1"/>
          <p:nvPr/>
        </p:nvSpPr>
        <p:spPr>
          <a:xfrm>
            <a:off x="4572000" y="5857892"/>
            <a:ext cx="2571768" cy="307777"/>
          </a:xfrm>
          <a:prstGeom prst="rect">
            <a:avLst/>
          </a:prstGeom>
          <a:noFill/>
        </p:spPr>
        <p:txBody>
          <a:bodyPr wrap="square" rtlCol="0">
            <a:spAutoFit/>
          </a:bodyPr>
          <a:lstStyle/>
          <a:p>
            <a:r>
              <a:rPr lang="en-IN" sz="1400" dirty="0" smtClean="0">
                <a:solidFill>
                  <a:srgbClr val="FF0000"/>
                </a:solidFill>
              </a:rPr>
              <a:t>Initiation of phagocytosis</a:t>
            </a:r>
            <a:endParaRPr lang="en-IN" sz="1400" dirty="0">
              <a:solidFill>
                <a:srgbClr val="FF0000"/>
              </a:solidFill>
            </a:endParaRPr>
          </a:p>
        </p:txBody>
      </p:sp>
      <p:cxnSp>
        <p:nvCxnSpPr>
          <p:cNvPr id="17" name="Straight Arrow Connector 16"/>
          <p:cNvCxnSpPr/>
          <p:nvPr/>
        </p:nvCxnSpPr>
        <p:spPr>
          <a:xfrm rot="5400000">
            <a:off x="4714876" y="5572140"/>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00B0F0"/>
                </a:solidFill>
              </a:rPr>
              <a:t>How do C` proteins </a:t>
            </a:r>
            <a:r>
              <a:rPr lang="en-IN" b="1" dirty="0" err="1" smtClean="0">
                <a:solidFill>
                  <a:srgbClr val="00B0F0"/>
                </a:solidFill>
              </a:rPr>
              <a:t>lyse</a:t>
            </a:r>
            <a:r>
              <a:rPr lang="en-IN" b="1" dirty="0" smtClean="0">
                <a:solidFill>
                  <a:srgbClr val="00B0F0"/>
                </a:solidFill>
              </a:rPr>
              <a:t> pathogens?</a:t>
            </a:r>
            <a:endParaRPr lang="en-IN" b="1" dirty="0">
              <a:solidFill>
                <a:srgbClr val="00B0F0"/>
              </a:solidFill>
            </a:endParaRPr>
          </a:p>
        </p:txBody>
      </p:sp>
      <p:pic>
        <p:nvPicPr>
          <p:cNvPr id="6" name="Content Placeholder 5" descr="https://classconnection.s3.amazonaws.com/619/flashcards/1758619/png/mac1348339694310.png"/>
          <p:cNvPicPr>
            <a:picLocks noGrp="1"/>
          </p:cNvPicPr>
          <p:nvPr>
            <p:ph idx="1"/>
          </p:nvPr>
        </p:nvPicPr>
        <p:blipFill>
          <a:blip r:embed="rId2" cstate="print"/>
          <a:stretch>
            <a:fillRect/>
          </a:stretch>
        </p:blipFill>
        <p:spPr bwMode="auto">
          <a:xfrm>
            <a:off x="6357950" y="1428736"/>
            <a:ext cx="2428892" cy="1071570"/>
          </a:xfrm>
          <a:prstGeom prst="rect">
            <a:avLst/>
          </a:prstGeom>
          <a:noFill/>
          <a:ln w="9525">
            <a:noFill/>
            <a:miter lim="800000"/>
            <a:headEnd/>
            <a:tailEnd/>
          </a:ln>
        </p:spPr>
      </p:pic>
      <p:pic>
        <p:nvPicPr>
          <p:cNvPr id="7" name="Content Placeholder 6" descr="http://bioserv.fiu.edu/~walterm/B/immune_system/complement.jpg"/>
          <p:cNvPicPr>
            <a:picLocks noGrp="1"/>
          </p:cNvPicPr>
          <p:nvPr>
            <p:ph sz="half" idx="4294967295"/>
          </p:nvPr>
        </p:nvPicPr>
        <p:blipFill>
          <a:blip r:embed="rId3"/>
          <a:srcRect/>
          <a:stretch>
            <a:fillRect/>
          </a:stretch>
        </p:blipFill>
        <p:spPr bwMode="auto">
          <a:xfrm>
            <a:off x="1285852" y="2714620"/>
            <a:ext cx="6286544" cy="3643338"/>
          </a:xfrm>
          <a:prstGeom prst="rect">
            <a:avLst/>
          </a:prstGeom>
          <a:noFill/>
          <a:ln w="9525">
            <a:noFill/>
            <a:miter lim="800000"/>
            <a:headEnd/>
            <a:tailEnd/>
          </a:ln>
        </p:spPr>
      </p:pic>
      <p:cxnSp>
        <p:nvCxnSpPr>
          <p:cNvPr id="18" name="Straight Arrow Connector 17"/>
          <p:cNvCxnSpPr/>
          <p:nvPr/>
        </p:nvCxnSpPr>
        <p:spPr>
          <a:xfrm rot="5400000" flipH="1" flipV="1">
            <a:off x="1928794" y="3000372"/>
            <a:ext cx="1571636" cy="158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14348" y="1785926"/>
            <a:ext cx="4286280" cy="338554"/>
          </a:xfrm>
          <a:prstGeom prst="rect">
            <a:avLst/>
          </a:prstGeom>
          <a:noFill/>
        </p:spPr>
        <p:txBody>
          <a:bodyPr wrap="square" rtlCol="0">
            <a:spAutoFit/>
          </a:bodyPr>
          <a:lstStyle/>
          <a:p>
            <a:r>
              <a:rPr lang="en-IN" sz="1600" dirty="0" smtClean="0">
                <a:solidFill>
                  <a:srgbClr val="FF0000"/>
                </a:solidFill>
              </a:rPr>
              <a:t>Membrane attack complex formed by c` proteins</a:t>
            </a:r>
            <a:endParaRPr lang="en-IN" sz="1600" dirty="0">
              <a:solidFill>
                <a:srgbClr val="FF0000"/>
              </a:solidFill>
            </a:endParaRPr>
          </a:p>
        </p:txBody>
      </p:sp>
      <p:cxnSp>
        <p:nvCxnSpPr>
          <p:cNvPr id="20" name="Straight Arrow Connector 19"/>
          <p:cNvCxnSpPr>
            <a:stCxn id="19" idx="3"/>
          </p:cNvCxnSpPr>
          <p:nvPr/>
        </p:nvCxnSpPr>
        <p:spPr>
          <a:xfrm flipV="1">
            <a:off x="5000628" y="1930390"/>
            <a:ext cx="1358910" cy="2481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Coagulation proteins</a:t>
            </a:r>
            <a:endParaRPr lang="en-IN" b="1" dirty="0">
              <a:solidFill>
                <a:srgbClr val="00B0F0"/>
              </a:solidFill>
            </a:endParaRPr>
          </a:p>
        </p:txBody>
      </p:sp>
      <p:sp>
        <p:nvSpPr>
          <p:cNvPr id="3" name="Content Placeholder 2"/>
          <p:cNvSpPr>
            <a:spLocks noGrp="1"/>
          </p:cNvSpPr>
          <p:nvPr>
            <p:ph idx="1"/>
          </p:nvPr>
        </p:nvSpPr>
        <p:spPr/>
        <p:txBody>
          <a:bodyPr/>
          <a:lstStyle/>
          <a:p>
            <a:r>
              <a:rPr lang="en-IN" sz="2400" dirty="0" smtClean="0"/>
              <a:t>Coagulation: mechanism to stop bleeding after injury to blood vessels</a:t>
            </a:r>
          </a:p>
          <a:p>
            <a:pPr>
              <a:buNone/>
            </a:pPr>
            <a:endParaRPr lang="en-IN" sz="2400" dirty="0" smtClean="0"/>
          </a:p>
          <a:p>
            <a:pPr>
              <a:buNone/>
            </a:pPr>
            <a:endParaRPr lang="en-IN" sz="2400" dirty="0" smtClean="0"/>
          </a:p>
          <a:p>
            <a:pPr>
              <a:buNone/>
            </a:pPr>
            <a:r>
              <a:rPr lang="en-IN" sz="2400" dirty="0" smtClean="0"/>
              <a:t>Complex pathway involves</a:t>
            </a:r>
          </a:p>
          <a:p>
            <a:r>
              <a:rPr lang="en-IN" sz="2400" dirty="0" smtClean="0"/>
              <a:t>Platelets</a:t>
            </a:r>
          </a:p>
          <a:p>
            <a:r>
              <a:rPr lang="en-IN" sz="2400" dirty="0" smtClean="0"/>
              <a:t>Coagulation factors</a:t>
            </a:r>
          </a:p>
          <a:p>
            <a:r>
              <a:rPr lang="en-IN" sz="2400" dirty="0" smtClean="0"/>
              <a:t>Vitamin K</a:t>
            </a:r>
          </a:p>
          <a:p>
            <a:endParaRPr lang="en-IN"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How does blood clot ?</a:t>
            </a:r>
            <a:endParaRPr lang="en-IN" b="1" dirty="0">
              <a:solidFill>
                <a:srgbClr val="00B0F0"/>
              </a:solidFill>
            </a:endParaRPr>
          </a:p>
        </p:txBody>
      </p:sp>
      <p:pic>
        <p:nvPicPr>
          <p:cNvPr id="4" name="Content Placeholder 3"/>
          <p:cNvPicPr>
            <a:picLocks noGrp="1"/>
          </p:cNvPicPr>
          <p:nvPr>
            <p:ph idx="1"/>
          </p:nvPr>
        </p:nvPicPr>
        <p:blipFill>
          <a:blip r:embed="rId2"/>
          <a:srcRect l="38972" t="34326" r="30583" b="34326"/>
          <a:stretch>
            <a:fillRect/>
          </a:stretch>
        </p:blipFill>
        <p:spPr bwMode="auto">
          <a:xfrm>
            <a:off x="571472" y="1928802"/>
            <a:ext cx="5500726" cy="3714776"/>
          </a:xfrm>
          <a:prstGeom prst="rect">
            <a:avLst/>
          </a:prstGeom>
          <a:noFill/>
          <a:ln w="9525">
            <a:noFill/>
            <a:miter lim="800000"/>
            <a:headEnd/>
            <a:tailEnd/>
          </a:ln>
        </p:spPr>
      </p:pic>
      <p:pic>
        <p:nvPicPr>
          <p:cNvPr id="5" name="Picture 4" descr="http://www.wfh.org/view.image?Id=1528"/>
          <p:cNvPicPr/>
          <p:nvPr/>
        </p:nvPicPr>
        <p:blipFill>
          <a:blip r:embed="rId3"/>
          <a:srcRect/>
          <a:stretch>
            <a:fillRect/>
          </a:stretch>
        </p:blipFill>
        <p:spPr bwMode="auto">
          <a:xfrm>
            <a:off x="6786578" y="1928802"/>
            <a:ext cx="1785950" cy="42148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Coagulation: Delicate balance</a:t>
            </a:r>
            <a:endParaRPr lang="en-IN" b="1" dirty="0">
              <a:solidFill>
                <a:srgbClr val="00B0F0"/>
              </a:solidFill>
            </a:endParaRPr>
          </a:p>
        </p:txBody>
      </p:sp>
      <p:pic>
        <p:nvPicPr>
          <p:cNvPr id="4" name="Content Placeholder 3" descr="https://media.licdn.com/mpr/mpr/p/8/005/08a/19d/09d5dff.jpg"/>
          <p:cNvPicPr>
            <a:picLocks noGrp="1"/>
          </p:cNvPicPr>
          <p:nvPr>
            <p:ph idx="1"/>
          </p:nvPr>
        </p:nvPicPr>
        <p:blipFill>
          <a:blip r:embed="rId3" cstate="print"/>
          <a:srcRect/>
          <a:stretch>
            <a:fillRect/>
          </a:stretch>
        </p:blipFill>
        <p:spPr bwMode="auto">
          <a:xfrm rot="21442261">
            <a:off x="3048000" y="2846673"/>
            <a:ext cx="3048000" cy="2033016"/>
          </a:xfrm>
          <a:prstGeom prst="rect">
            <a:avLst/>
          </a:prstGeom>
          <a:noFill/>
          <a:ln w="9525">
            <a:noFill/>
            <a:miter lim="800000"/>
            <a:headEnd/>
            <a:tailEnd/>
          </a:ln>
        </p:spPr>
      </p:pic>
      <p:sp>
        <p:nvSpPr>
          <p:cNvPr id="5" name="TextBox 4"/>
          <p:cNvSpPr txBox="1"/>
          <p:nvPr/>
        </p:nvSpPr>
        <p:spPr>
          <a:xfrm>
            <a:off x="2214546" y="2643182"/>
            <a:ext cx="1955472" cy="338554"/>
          </a:xfrm>
          <a:prstGeom prst="rect">
            <a:avLst/>
          </a:prstGeom>
          <a:noFill/>
        </p:spPr>
        <p:txBody>
          <a:bodyPr wrap="none" rtlCol="0">
            <a:spAutoFit/>
          </a:bodyPr>
          <a:lstStyle/>
          <a:p>
            <a:r>
              <a:rPr lang="en-IN" sz="1600" b="1" dirty="0" smtClean="0">
                <a:solidFill>
                  <a:srgbClr val="FF0000"/>
                </a:solidFill>
              </a:rPr>
              <a:t>Coagulation proteins</a:t>
            </a:r>
            <a:endParaRPr lang="en-IN" sz="1600" b="1" dirty="0">
              <a:solidFill>
                <a:srgbClr val="FF0000"/>
              </a:solidFill>
            </a:endParaRPr>
          </a:p>
        </p:txBody>
      </p:sp>
      <p:sp>
        <p:nvSpPr>
          <p:cNvPr id="6" name="TextBox 5"/>
          <p:cNvSpPr txBox="1"/>
          <p:nvPr/>
        </p:nvSpPr>
        <p:spPr>
          <a:xfrm>
            <a:off x="5143504" y="2643182"/>
            <a:ext cx="1455783" cy="338554"/>
          </a:xfrm>
          <a:prstGeom prst="rect">
            <a:avLst/>
          </a:prstGeom>
          <a:noFill/>
        </p:spPr>
        <p:txBody>
          <a:bodyPr wrap="none" rtlCol="0">
            <a:spAutoFit/>
          </a:bodyPr>
          <a:lstStyle/>
          <a:p>
            <a:r>
              <a:rPr lang="en-IN" sz="1600" b="1" dirty="0" smtClean="0">
                <a:solidFill>
                  <a:srgbClr val="FF0000"/>
                </a:solidFill>
              </a:rPr>
              <a:t>Anticoagulants</a:t>
            </a:r>
            <a:endParaRPr lang="en-IN" sz="1600" b="1" dirty="0">
              <a:solidFill>
                <a:srgbClr val="FF0000"/>
              </a:solidFill>
            </a:endParaRPr>
          </a:p>
        </p:txBody>
      </p:sp>
      <p:sp>
        <p:nvSpPr>
          <p:cNvPr id="7" name="TextBox 6"/>
          <p:cNvSpPr txBox="1"/>
          <p:nvPr/>
        </p:nvSpPr>
        <p:spPr>
          <a:xfrm>
            <a:off x="357158" y="4429132"/>
            <a:ext cx="2857520" cy="923330"/>
          </a:xfrm>
          <a:prstGeom prst="rect">
            <a:avLst/>
          </a:prstGeom>
          <a:noFill/>
        </p:spPr>
        <p:txBody>
          <a:bodyPr wrap="square" rtlCol="0">
            <a:spAutoFit/>
          </a:bodyPr>
          <a:lstStyle/>
          <a:p>
            <a:r>
              <a:rPr lang="en-IN" dirty="0" smtClean="0"/>
              <a:t>Blood clotting</a:t>
            </a:r>
          </a:p>
          <a:p>
            <a:r>
              <a:rPr lang="en-IN" dirty="0" smtClean="0">
                <a:solidFill>
                  <a:srgbClr val="FF0000"/>
                </a:solidFill>
              </a:rPr>
              <a:t>Inflammation</a:t>
            </a:r>
          </a:p>
          <a:p>
            <a:r>
              <a:rPr lang="en-IN" dirty="0" smtClean="0">
                <a:solidFill>
                  <a:srgbClr val="FF0000"/>
                </a:solidFill>
              </a:rPr>
              <a:t>Apoptosis (</a:t>
            </a:r>
            <a:r>
              <a:rPr lang="en-IN" dirty="0" err="1" smtClean="0">
                <a:solidFill>
                  <a:srgbClr val="FF0000"/>
                </a:solidFill>
              </a:rPr>
              <a:t>prog</a:t>
            </a:r>
            <a:r>
              <a:rPr lang="en-IN" dirty="0" smtClean="0">
                <a:solidFill>
                  <a:srgbClr val="FF0000"/>
                </a:solidFill>
              </a:rPr>
              <a:t>. Cell death)</a:t>
            </a:r>
            <a:endParaRPr lang="en-IN" dirty="0">
              <a:solidFill>
                <a:srgbClr val="FF0000"/>
              </a:solidFill>
            </a:endParaRPr>
          </a:p>
        </p:txBody>
      </p:sp>
      <p:sp>
        <p:nvSpPr>
          <p:cNvPr id="8" name="Curved Right Arrow 7"/>
          <p:cNvSpPr/>
          <p:nvPr/>
        </p:nvSpPr>
        <p:spPr>
          <a:xfrm rot="1343182">
            <a:off x="1142976" y="2786058"/>
            <a:ext cx="642942" cy="142876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9" name="TextBox 8"/>
          <p:cNvSpPr txBox="1"/>
          <p:nvPr/>
        </p:nvSpPr>
        <p:spPr>
          <a:xfrm>
            <a:off x="6286512" y="4429132"/>
            <a:ext cx="2643238" cy="923330"/>
          </a:xfrm>
          <a:prstGeom prst="rect">
            <a:avLst/>
          </a:prstGeom>
          <a:noFill/>
        </p:spPr>
        <p:txBody>
          <a:bodyPr wrap="square" rtlCol="0">
            <a:spAutoFit/>
          </a:bodyPr>
          <a:lstStyle/>
          <a:p>
            <a:r>
              <a:rPr lang="en-IN" dirty="0" smtClean="0"/>
              <a:t>Prevent blood clotting</a:t>
            </a:r>
          </a:p>
          <a:p>
            <a:r>
              <a:rPr lang="en-IN" dirty="0" smtClean="0">
                <a:solidFill>
                  <a:srgbClr val="FF0000"/>
                </a:solidFill>
              </a:rPr>
              <a:t>Inhibit inflammation</a:t>
            </a:r>
          </a:p>
          <a:p>
            <a:r>
              <a:rPr lang="en-IN" dirty="0" smtClean="0">
                <a:solidFill>
                  <a:srgbClr val="FF0000"/>
                </a:solidFill>
              </a:rPr>
              <a:t>Inhibit apoptosis</a:t>
            </a:r>
            <a:endParaRPr lang="en-IN" dirty="0">
              <a:solidFill>
                <a:srgbClr val="FF0000"/>
              </a:solidFill>
            </a:endParaRPr>
          </a:p>
        </p:txBody>
      </p:sp>
      <p:sp>
        <p:nvSpPr>
          <p:cNvPr id="10" name="Curved Right Arrow 9"/>
          <p:cNvSpPr/>
          <p:nvPr/>
        </p:nvSpPr>
        <p:spPr>
          <a:xfrm rot="20507830" flipH="1">
            <a:off x="7005234" y="2714083"/>
            <a:ext cx="719314" cy="142876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1" name="TextBox 10"/>
          <p:cNvSpPr txBox="1"/>
          <p:nvPr/>
        </p:nvSpPr>
        <p:spPr>
          <a:xfrm>
            <a:off x="1714480" y="5857892"/>
            <a:ext cx="3169201" cy="646331"/>
          </a:xfrm>
          <a:prstGeom prst="rect">
            <a:avLst/>
          </a:prstGeom>
          <a:noFill/>
        </p:spPr>
        <p:txBody>
          <a:bodyPr wrap="none" rtlCol="0">
            <a:spAutoFit/>
          </a:bodyPr>
          <a:lstStyle/>
          <a:p>
            <a:r>
              <a:rPr lang="en-IN" dirty="0" smtClean="0"/>
              <a:t>Too much of clotting – Problem </a:t>
            </a:r>
          </a:p>
          <a:p>
            <a:r>
              <a:rPr lang="en-IN" dirty="0" smtClean="0"/>
              <a:t>Too little clotting        - Problem</a:t>
            </a:r>
            <a:endParaRPr lang="en-IN" dirty="0"/>
          </a:p>
        </p:txBody>
      </p:sp>
      <p:sp>
        <p:nvSpPr>
          <p:cNvPr id="12" name="Right Arrow 11"/>
          <p:cNvSpPr/>
          <p:nvPr/>
        </p:nvSpPr>
        <p:spPr>
          <a:xfrm>
            <a:off x="5072066" y="6143644"/>
            <a:ext cx="500066"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p:cNvSpPr txBox="1"/>
          <p:nvPr/>
        </p:nvSpPr>
        <p:spPr>
          <a:xfrm>
            <a:off x="5786446" y="6000768"/>
            <a:ext cx="2430858" cy="338554"/>
          </a:xfrm>
          <a:prstGeom prst="rect">
            <a:avLst/>
          </a:prstGeom>
          <a:noFill/>
        </p:spPr>
        <p:txBody>
          <a:bodyPr wrap="none" rtlCol="0">
            <a:spAutoFit/>
          </a:bodyPr>
          <a:lstStyle/>
          <a:p>
            <a:r>
              <a:rPr lang="en-IN" sz="1600" b="1" dirty="0" smtClean="0">
                <a:solidFill>
                  <a:srgbClr val="FF0000"/>
                </a:solidFill>
              </a:rPr>
              <a:t>Maintenance of a balance </a:t>
            </a:r>
            <a:endParaRPr lang="en-IN" sz="1600" b="1" dirty="0">
              <a:solidFill>
                <a:srgbClr val="FF0000"/>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Coagulation and innate immunity</a:t>
            </a:r>
            <a:endParaRPr lang="en-IN" b="1" dirty="0">
              <a:solidFill>
                <a:srgbClr val="00B0F0"/>
              </a:solidFill>
            </a:endParaRPr>
          </a:p>
        </p:txBody>
      </p:sp>
      <p:pic>
        <p:nvPicPr>
          <p:cNvPr id="4" name="Content Placeholder 3" descr="http://www.tahitidance.com/wp-content/uploads/2015/06/o-BALANCE-SCALE-facebook.jpg"/>
          <p:cNvPicPr>
            <a:picLocks noGrp="1"/>
          </p:cNvPicPr>
          <p:nvPr>
            <p:ph idx="1"/>
          </p:nvPr>
        </p:nvPicPr>
        <p:blipFill>
          <a:blip r:embed="rId3" cstate="print"/>
          <a:srcRect/>
          <a:stretch>
            <a:fillRect/>
          </a:stretch>
        </p:blipFill>
        <p:spPr bwMode="auto">
          <a:xfrm>
            <a:off x="1524000" y="2339181"/>
            <a:ext cx="6096000" cy="3048000"/>
          </a:xfrm>
          <a:prstGeom prst="rect">
            <a:avLst/>
          </a:prstGeom>
          <a:noFill/>
          <a:ln w="9525">
            <a:noFill/>
            <a:miter lim="800000"/>
            <a:headEnd/>
            <a:tailEnd/>
          </a:ln>
        </p:spPr>
      </p:pic>
      <p:sp>
        <p:nvSpPr>
          <p:cNvPr id="5" name="TextBox 4"/>
          <p:cNvSpPr txBox="1"/>
          <p:nvPr/>
        </p:nvSpPr>
        <p:spPr>
          <a:xfrm>
            <a:off x="1643042" y="5286388"/>
            <a:ext cx="1955472" cy="338554"/>
          </a:xfrm>
          <a:prstGeom prst="rect">
            <a:avLst/>
          </a:prstGeom>
          <a:noFill/>
        </p:spPr>
        <p:txBody>
          <a:bodyPr wrap="none" rtlCol="0">
            <a:spAutoFit/>
          </a:bodyPr>
          <a:lstStyle/>
          <a:p>
            <a:r>
              <a:rPr lang="en-IN" sz="1600" b="1" dirty="0" smtClean="0"/>
              <a:t>Coagulation proteins</a:t>
            </a:r>
            <a:endParaRPr lang="en-IN" sz="1600" b="1" dirty="0"/>
          </a:p>
        </p:txBody>
      </p:sp>
      <p:sp>
        <p:nvSpPr>
          <p:cNvPr id="6" name="TextBox 5"/>
          <p:cNvSpPr txBox="1"/>
          <p:nvPr/>
        </p:nvSpPr>
        <p:spPr>
          <a:xfrm>
            <a:off x="6572264" y="3857628"/>
            <a:ext cx="1455783" cy="338554"/>
          </a:xfrm>
          <a:prstGeom prst="rect">
            <a:avLst/>
          </a:prstGeom>
          <a:noFill/>
        </p:spPr>
        <p:txBody>
          <a:bodyPr wrap="none" rtlCol="0">
            <a:spAutoFit/>
          </a:bodyPr>
          <a:lstStyle/>
          <a:p>
            <a:r>
              <a:rPr lang="en-IN" sz="1600" b="1" dirty="0" smtClean="0"/>
              <a:t>Anticoagulants</a:t>
            </a:r>
            <a:endParaRPr lang="en-IN" sz="1600" b="1" dirty="0"/>
          </a:p>
        </p:txBody>
      </p:sp>
      <p:sp>
        <p:nvSpPr>
          <p:cNvPr id="8" name="TextBox 7"/>
          <p:cNvSpPr txBox="1"/>
          <p:nvPr/>
        </p:nvSpPr>
        <p:spPr>
          <a:xfrm>
            <a:off x="1357290" y="1571612"/>
            <a:ext cx="2293128" cy="338554"/>
          </a:xfrm>
          <a:prstGeom prst="rect">
            <a:avLst/>
          </a:prstGeom>
          <a:noFill/>
        </p:spPr>
        <p:txBody>
          <a:bodyPr wrap="none" rtlCol="0">
            <a:spAutoFit/>
          </a:bodyPr>
          <a:lstStyle/>
          <a:p>
            <a:r>
              <a:rPr lang="en-IN" sz="1600" b="1" dirty="0" smtClean="0">
                <a:solidFill>
                  <a:srgbClr val="FF0000"/>
                </a:solidFill>
              </a:rPr>
              <a:t>Pathogens and cytokines</a:t>
            </a:r>
            <a:endParaRPr lang="en-IN" sz="1600" b="1" dirty="0">
              <a:solidFill>
                <a:srgbClr val="FF0000"/>
              </a:solidFill>
            </a:endParaRPr>
          </a:p>
        </p:txBody>
      </p:sp>
      <p:sp>
        <p:nvSpPr>
          <p:cNvPr id="9" name="Down Arrow 8"/>
          <p:cNvSpPr/>
          <p:nvPr/>
        </p:nvSpPr>
        <p:spPr>
          <a:xfrm>
            <a:off x="2500298" y="2071678"/>
            <a:ext cx="142876"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Curved Right Arrow 9"/>
          <p:cNvSpPr/>
          <p:nvPr/>
        </p:nvSpPr>
        <p:spPr>
          <a:xfrm>
            <a:off x="1214414" y="5572140"/>
            <a:ext cx="428628" cy="64294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1" name="TextBox 10"/>
          <p:cNvSpPr txBox="1"/>
          <p:nvPr/>
        </p:nvSpPr>
        <p:spPr>
          <a:xfrm>
            <a:off x="1714480" y="5929330"/>
            <a:ext cx="5682966" cy="338554"/>
          </a:xfrm>
          <a:prstGeom prst="rect">
            <a:avLst/>
          </a:prstGeom>
          <a:noFill/>
        </p:spPr>
        <p:txBody>
          <a:bodyPr wrap="none" rtlCol="0">
            <a:spAutoFit/>
          </a:bodyPr>
          <a:lstStyle/>
          <a:p>
            <a:r>
              <a:rPr lang="en-IN" sz="1600" b="1" dirty="0" smtClean="0">
                <a:solidFill>
                  <a:srgbClr val="FF0000"/>
                </a:solidFill>
              </a:rPr>
              <a:t>Increased inflammation and increased apoptosis of infected cells</a:t>
            </a:r>
            <a:endParaRPr lang="en-IN" sz="1600" b="1" dirty="0">
              <a:solidFill>
                <a:srgbClr val="FF00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428596" y="228600"/>
            <a:ext cx="8429684" cy="641350"/>
          </a:xfrm>
        </p:spPr>
        <p:txBody>
          <a:bodyPr>
            <a:normAutofit/>
          </a:bodyPr>
          <a:lstStyle/>
          <a:p>
            <a:pPr>
              <a:buNone/>
            </a:pPr>
            <a:r>
              <a:rPr lang="en-US" sz="2800" b="1" dirty="0" smtClean="0">
                <a:solidFill>
                  <a:srgbClr val="00B0F0"/>
                </a:solidFill>
              </a:rPr>
              <a:t>Summary: what happens when external defenses fail ?</a:t>
            </a:r>
          </a:p>
        </p:txBody>
      </p:sp>
      <p:grpSp>
        <p:nvGrpSpPr>
          <p:cNvPr id="2" name="Group 4"/>
          <p:cNvGrpSpPr>
            <a:grpSpLocks/>
          </p:cNvGrpSpPr>
          <p:nvPr/>
        </p:nvGrpSpPr>
        <p:grpSpPr bwMode="auto">
          <a:xfrm>
            <a:off x="381000" y="1066800"/>
            <a:ext cx="8334375" cy="5257800"/>
            <a:chOff x="248" y="1344"/>
            <a:chExt cx="5250" cy="2112"/>
          </a:xfrm>
        </p:grpSpPr>
        <p:pic>
          <p:nvPicPr>
            <p:cNvPr id="5126" name="Picture 5"/>
            <p:cNvPicPr>
              <a:picLocks noChangeAspect="1" noChangeArrowheads="1"/>
            </p:cNvPicPr>
            <p:nvPr/>
          </p:nvPicPr>
          <p:blipFill>
            <a:blip r:embed="rId2" cstate="print"/>
            <a:srcRect/>
            <a:stretch>
              <a:fillRect/>
            </a:stretch>
          </p:blipFill>
          <p:spPr bwMode="auto">
            <a:xfrm>
              <a:off x="248" y="1344"/>
              <a:ext cx="5232" cy="2112"/>
            </a:xfrm>
            <a:prstGeom prst="rect">
              <a:avLst/>
            </a:prstGeom>
            <a:noFill/>
            <a:ln w="9525">
              <a:noFill/>
              <a:miter lim="800000"/>
              <a:headEnd/>
              <a:tailEnd/>
            </a:ln>
          </p:spPr>
        </p:pic>
        <p:sp>
          <p:nvSpPr>
            <p:cNvPr id="5127" name="AutoShape 6"/>
            <p:cNvSpPr>
              <a:spLocks noChangeArrowheads="1"/>
            </p:cNvSpPr>
            <p:nvPr/>
          </p:nvSpPr>
          <p:spPr bwMode="auto">
            <a:xfrm rot="5400000">
              <a:off x="1521" y="2415"/>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28" name="AutoShape 7"/>
            <p:cNvSpPr>
              <a:spLocks noChangeArrowheads="1"/>
            </p:cNvSpPr>
            <p:nvPr/>
          </p:nvSpPr>
          <p:spPr bwMode="auto">
            <a:xfrm rot="5400000">
              <a:off x="1521" y="2761"/>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29" name="AutoShape 8"/>
            <p:cNvSpPr>
              <a:spLocks noChangeArrowheads="1"/>
            </p:cNvSpPr>
            <p:nvPr/>
          </p:nvSpPr>
          <p:spPr bwMode="auto">
            <a:xfrm rot="5400000">
              <a:off x="1521" y="2585"/>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0" name="AutoShape 9"/>
            <p:cNvSpPr>
              <a:spLocks noChangeArrowheads="1"/>
            </p:cNvSpPr>
            <p:nvPr/>
          </p:nvSpPr>
          <p:spPr bwMode="auto">
            <a:xfrm rot="5400000">
              <a:off x="2801" y="2409"/>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1" name="AutoShape 10"/>
            <p:cNvSpPr>
              <a:spLocks noChangeArrowheads="1"/>
            </p:cNvSpPr>
            <p:nvPr/>
          </p:nvSpPr>
          <p:spPr bwMode="auto">
            <a:xfrm rot="5400000">
              <a:off x="2801" y="2601"/>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2" name="AutoShape 11"/>
            <p:cNvSpPr>
              <a:spLocks noChangeArrowheads="1"/>
            </p:cNvSpPr>
            <p:nvPr/>
          </p:nvSpPr>
          <p:spPr bwMode="auto">
            <a:xfrm rot="5400000">
              <a:off x="2801" y="2785"/>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3" name="AutoShape 12"/>
            <p:cNvSpPr>
              <a:spLocks noChangeArrowheads="1"/>
            </p:cNvSpPr>
            <p:nvPr/>
          </p:nvSpPr>
          <p:spPr bwMode="auto">
            <a:xfrm rot="5400000">
              <a:off x="2801" y="2961"/>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4" name="AutoShape 13"/>
            <p:cNvSpPr>
              <a:spLocks noChangeArrowheads="1"/>
            </p:cNvSpPr>
            <p:nvPr/>
          </p:nvSpPr>
          <p:spPr bwMode="auto">
            <a:xfrm rot="5400000">
              <a:off x="4201" y="2431"/>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5" name="AutoShape 14"/>
            <p:cNvSpPr>
              <a:spLocks noChangeArrowheads="1"/>
            </p:cNvSpPr>
            <p:nvPr/>
          </p:nvSpPr>
          <p:spPr bwMode="auto">
            <a:xfrm rot="5400000">
              <a:off x="4201" y="2905"/>
              <a:ext cx="102" cy="136"/>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5136" name="Text Box 15"/>
            <p:cNvSpPr txBox="1">
              <a:spLocks noChangeArrowheads="1"/>
            </p:cNvSpPr>
            <p:nvPr/>
          </p:nvSpPr>
          <p:spPr bwMode="auto">
            <a:xfrm>
              <a:off x="2010" y="1405"/>
              <a:ext cx="1339" cy="433"/>
            </a:xfrm>
            <a:prstGeom prst="rect">
              <a:avLst/>
            </a:prstGeom>
            <a:noFill/>
            <a:ln w="25400">
              <a:noFill/>
              <a:miter lim="800000"/>
              <a:headEnd/>
              <a:tailEnd/>
            </a:ln>
          </p:spPr>
          <p:txBody>
            <a:bodyPr wrap="none" lIns="92075" tIns="46038" rIns="92075" bIns="46038" anchor="ctr">
              <a:spAutoFit/>
            </a:bodyPr>
            <a:lstStyle/>
            <a:p>
              <a:pPr algn="ctr"/>
              <a:r>
                <a:rPr lang="en-US" sz="1300" b="1" dirty="0">
                  <a:solidFill>
                    <a:schemeClr val="bg1"/>
                  </a:solidFill>
                  <a:latin typeface="Calibri" pitchFamily="34" charset="0"/>
                </a:rPr>
                <a:t>INNATE IMMUNITY </a:t>
              </a:r>
            </a:p>
            <a:p>
              <a:pPr algn="ctr"/>
              <a:r>
                <a:rPr lang="en-US" sz="1300" b="1" dirty="0">
                  <a:solidFill>
                    <a:schemeClr val="bg1"/>
                  </a:solidFill>
                  <a:latin typeface="Calibri" pitchFamily="34" charset="0"/>
                </a:rPr>
                <a:t>Rapid responses to a </a:t>
              </a:r>
            </a:p>
            <a:p>
              <a:pPr algn="ctr"/>
              <a:r>
                <a:rPr lang="en-US" sz="1300" b="1" dirty="0">
                  <a:solidFill>
                    <a:schemeClr val="bg1"/>
                  </a:solidFill>
                  <a:latin typeface="Calibri" pitchFamily="34" charset="0"/>
                </a:rPr>
                <a:t>broad range of microbes</a:t>
              </a:r>
            </a:p>
          </p:txBody>
        </p:sp>
        <p:sp>
          <p:nvSpPr>
            <p:cNvPr id="5137" name="Text Box 16"/>
            <p:cNvSpPr txBox="1">
              <a:spLocks noChangeArrowheads="1"/>
            </p:cNvSpPr>
            <p:nvPr/>
          </p:nvSpPr>
          <p:spPr bwMode="auto">
            <a:xfrm>
              <a:off x="4176" y="1405"/>
              <a:ext cx="1214" cy="433"/>
            </a:xfrm>
            <a:prstGeom prst="rect">
              <a:avLst/>
            </a:prstGeom>
            <a:noFill/>
            <a:ln w="25400">
              <a:noFill/>
              <a:miter lim="800000"/>
              <a:headEnd/>
              <a:tailEnd/>
            </a:ln>
          </p:spPr>
          <p:txBody>
            <a:bodyPr wrap="none" lIns="92075" tIns="46038" rIns="92075" bIns="46038" anchor="ctr">
              <a:spAutoFit/>
            </a:bodyPr>
            <a:lstStyle/>
            <a:p>
              <a:pPr algn="ctr"/>
              <a:r>
                <a:rPr lang="en-US" sz="1300" b="1">
                  <a:solidFill>
                    <a:schemeClr val="bg1"/>
                  </a:solidFill>
                  <a:latin typeface="Calibri" pitchFamily="34" charset="0"/>
                </a:rPr>
                <a:t>ACQUIRED IMMUNITY</a:t>
              </a:r>
            </a:p>
            <a:p>
              <a:pPr algn="ctr"/>
              <a:r>
                <a:rPr lang="en-US" sz="1300" b="1">
                  <a:solidFill>
                    <a:schemeClr val="bg1"/>
                  </a:solidFill>
                  <a:latin typeface="Calibri" pitchFamily="34" charset="0"/>
                </a:rPr>
                <a:t>Slower responses to </a:t>
              </a:r>
            </a:p>
            <a:p>
              <a:pPr algn="ctr"/>
              <a:r>
                <a:rPr lang="en-US" sz="1300" b="1">
                  <a:solidFill>
                    <a:schemeClr val="bg1"/>
                  </a:solidFill>
                  <a:latin typeface="Calibri" pitchFamily="34" charset="0"/>
                </a:rPr>
                <a:t>specific microbes</a:t>
              </a:r>
            </a:p>
          </p:txBody>
        </p:sp>
        <p:sp>
          <p:nvSpPr>
            <p:cNvPr id="5138" name="Text Box 17"/>
            <p:cNvSpPr txBox="1">
              <a:spLocks noChangeArrowheads="1"/>
            </p:cNvSpPr>
            <p:nvPr/>
          </p:nvSpPr>
          <p:spPr bwMode="auto">
            <a:xfrm>
              <a:off x="1552" y="2124"/>
              <a:ext cx="1009" cy="183"/>
            </a:xfrm>
            <a:prstGeom prst="rect">
              <a:avLst/>
            </a:prstGeom>
            <a:noFill/>
            <a:ln w="25400">
              <a:noFill/>
              <a:miter lim="800000"/>
              <a:headEnd/>
              <a:tailEnd/>
            </a:ln>
          </p:spPr>
          <p:txBody>
            <a:bodyPr wrap="none" lIns="92075" tIns="46038" rIns="92075" bIns="46038" anchor="ctr">
              <a:spAutoFit/>
            </a:bodyPr>
            <a:lstStyle/>
            <a:p>
              <a:pPr algn="ctr"/>
              <a:r>
                <a:rPr lang="en-US" sz="1300" b="1">
                  <a:latin typeface="Calibri" pitchFamily="34" charset="0"/>
                </a:rPr>
                <a:t>External defenses</a:t>
              </a:r>
            </a:p>
          </p:txBody>
        </p:sp>
        <p:sp>
          <p:nvSpPr>
            <p:cNvPr id="5139" name="Text Box 18"/>
            <p:cNvSpPr txBox="1">
              <a:spLocks noChangeArrowheads="1"/>
            </p:cNvSpPr>
            <p:nvPr/>
          </p:nvSpPr>
          <p:spPr bwMode="auto">
            <a:xfrm>
              <a:off x="2933" y="2124"/>
              <a:ext cx="975" cy="183"/>
            </a:xfrm>
            <a:prstGeom prst="rect">
              <a:avLst/>
            </a:prstGeom>
            <a:noFill/>
            <a:ln w="25400">
              <a:noFill/>
              <a:miter lim="800000"/>
              <a:headEnd/>
              <a:tailEnd/>
            </a:ln>
          </p:spPr>
          <p:txBody>
            <a:bodyPr wrap="none" lIns="92075" tIns="46038" rIns="92075" bIns="46038" anchor="ctr">
              <a:spAutoFit/>
            </a:bodyPr>
            <a:lstStyle/>
            <a:p>
              <a:pPr algn="ctr"/>
              <a:r>
                <a:rPr lang="en-US" sz="1300" b="1">
                  <a:latin typeface="Calibri" pitchFamily="34" charset="0"/>
                </a:rPr>
                <a:t>Internal defenses</a:t>
              </a:r>
            </a:p>
          </p:txBody>
        </p:sp>
        <p:sp>
          <p:nvSpPr>
            <p:cNvPr id="5140" name="Text Box 19"/>
            <p:cNvSpPr txBox="1">
              <a:spLocks noChangeArrowheads="1"/>
            </p:cNvSpPr>
            <p:nvPr/>
          </p:nvSpPr>
          <p:spPr bwMode="auto">
            <a:xfrm>
              <a:off x="1624" y="2380"/>
              <a:ext cx="318" cy="183"/>
            </a:xfrm>
            <a:prstGeom prst="rect">
              <a:avLst/>
            </a:prstGeom>
            <a:noFill/>
            <a:ln w="25400">
              <a:noFill/>
              <a:miter lim="800000"/>
              <a:headEnd/>
              <a:tailEnd/>
            </a:ln>
          </p:spPr>
          <p:txBody>
            <a:bodyPr wrap="none" lIns="92075" tIns="46038" rIns="92075" bIns="46038" anchor="ctr">
              <a:spAutoFit/>
            </a:bodyPr>
            <a:lstStyle/>
            <a:p>
              <a:pPr algn="ctr"/>
              <a:r>
                <a:rPr lang="en-US" sz="1300">
                  <a:latin typeface="Calibri" pitchFamily="34" charset="0"/>
                </a:rPr>
                <a:t>Skin</a:t>
              </a:r>
            </a:p>
          </p:txBody>
        </p:sp>
        <p:sp>
          <p:nvSpPr>
            <p:cNvPr id="5141" name="Text Box 20"/>
            <p:cNvSpPr txBox="1">
              <a:spLocks noChangeArrowheads="1"/>
            </p:cNvSpPr>
            <p:nvPr/>
          </p:nvSpPr>
          <p:spPr bwMode="auto">
            <a:xfrm>
              <a:off x="1642" y="2548"/>
              <a:ext cx="1061" cy="183"/>
            </a:xfrm>
            <a:prstGeom prst="rect">
              <a:avLst/>
            </a:prstGeom>
            <a:noFill/>
            <a:ln w="25400">
              <a:noFill/>
              <a:miter lim="800000"/>
              <a:headEnd/>
              <a:tailEnd/>
            </a:ln>
          </p:spPr>
          <p:txBody>
            <a:bodyPr wrap="none" lIns="92075" tIns="46038" rIns="92075" bIns="46038" anchor="ctr">
              <a:spAutoFit/>
            </a:bodyPr>
            <a:lstStyle/>
            <a:p>
              <a:pPr algn="ctr"/>
              <a:r>
                <a:rPr lang="en-US" sz="1300">
                  <a:latin typeface="Calibri" pitchFamily="34" charset="0"/>
                </a:rPr>
                <a:t>Mucous membranes</a:t>
              </a:r>
            </a:p>
          </p:txBody>
        </p:sp>
        <p:sp>
          <p:nvSpPr>
            <p:cNvPr id="5142" name="Text Box 21"/>
            <p:cNvSpPr txBox="1">
              <a:spLocks noChangeArrowheads="1"/>
            </p:cNvSpPr>
            <p:nvPr/>
          </p:nvSpPr>
          <p:spPr bwMode="auto">
            <a:xfrm>
              <a:off x="1634" y="2740"/>
              <a:ext cx="608" cy="183"/>
            </a:xfrm>
            <a:prstGeom prst="rect">
              <a:avLst/>
            </a:prstGeom>
            <a:noFill/>
            <a:ln w="25400">
              <a:noFill/>
              <a:miter lim="800000"/>
              <a:headEnd/>
              <a:tailEnd/>
            </a:ln>
          </p:spPr>
          <p:txBody>
            <a:bodyPr wrap="none" lIns="92075" tIns="46038" rIns="92075" bIns="46038" anchor="ctr">
              <a:spAutoFit/>
            </a:bodyPr>
            <a:lstStyle/>
            <a:p>
              <a:pPr algn="ctr"/>
              <a:r>
                <a:rPr lang="en-US" sz="1300" dirty="0">
                  <a:latin typeface="Calibri" pitchFamily="34" charset="0"/>
                </a:rPr>
                <a:t>Secretions</a:t>
              </a:r>
            </a:p>
          </p:txBody>
        </p:sp>
        <p:sp>
          <p:nvSpPr>
            <p:cNvPr id="5143" name="Text Box 22"/>
            <p:cNvSpPr txBox="1">
              <a:spLocks noChangeArrowheads="1"/>
            </p:cNvSpPr>
            <p:nvPr/>
          </p:nvSpPr>
          <p:spPr bwMode="auto">
            <a:xfrm>
              <a:off x="2918" y="2388"/>
              <a:ext cx="862" cy="183"/>
            </a:xfrm>
            <a:prstGeom prst="rect">
              <a:avLst/>
            </a:prstGeom>
            <a:noFill/>
            <a:ln w="25400">
              <a:noFill/>
              <a:miter lim="800000"/>
              <a:headEnd/>
              <a:tailEnd/>
            </a:ln>
          </p:spPr>
          <p:txBody>
            <a:bodyPr wrap="none" lIns="92075" tIns="46038" rIns="92075" bIns="46038" anchor="ctr">
              <a:spAutoFit/>
            </a:bodyPr>
            <a:lstStyle/>
            <a:p>
              <a:pPr algn="ctr"/>
              <a:r>
                <a:rPr lang="en-US" sz="1300">
                  <a:latin typeface="Calibri" pitchFamily="34" charset="0"/>
                </a:rPr>
                <a:t>Phagocytic cells</a:t>
              </a:r>
            </a:p>
          </p:txBody>
        </p:sp>
        <p:sp>
          <p:nvSpPr>
            <p:cNvPr id="5144" name="Text Box 23"/>
            <p:cNvSpPr txBox="1">
              <a:spLocks noChangeArrowheads="1"/>
            </p:cNvSpPr>
            <p:nvPr/>
          </p:nvSpPr>
          <p:spPr bwMode="auto">
            <a:xfrm>
              <a:off x="2932" y="2564"/>
              <a:ext cx="1112" cy="183"/>
            </a:xfrm>
            <a:prstGeom prst="rect">
              <a:avLst/>
            </a:prstGeom>
            <a:noFill/>
            <a:ln w="25400">
              <a:noFill/>
              <a:miter lim="800000"/>
              <a:headEnd/>
              <a:tailEnd/>
            </a:ln>
          </p:spPr>
          <p:txBody>
            <a:bodyPr wrap="none" lIns="92075" tIns="46038" rIns="92075" bIns="46038" anchor="ctr">
              <a:spAutoFit/>
            </a:bodyPr>
            <a:lstStyle/>
            <a:p>
              <a:pPr algn="ctr"/>
              <a:r>
                <a:rPr lang="en-US" sz="1300" dirty="0">
                  <a:latin typeface="Calibri" pitchFamily="34" charset="0"/>
                </a:rPr>
                <a:t>Antimicrobial proteins</a:t>
              </a:r>
            </a:p>
          </p:txBody>
        </p:sp>
        <p:sp>
          <p:nvSpPr>
            <p:cNvPr id="5145" name="Text Box 24"/>
            <p:cNvSpPr txBox="1">
              <a:spLocks noChangeArrowheads="1"/>
            </p:cNvSpPr>
            <p:nvPr/>
          </p:nvSpPr>
          <p:spPr bwMode="auto">
            <a:xfrm>
              <a:off x="2922" y="2764"/>
              <a:ext cx="1177" cy="183"/>
            </a:xfrm>
            <a:prstGeom prst="rect">
              <a:avLst/>
            </a:prstGeom>
            <a:noFill/>
            <a:ln w="25400">
              <a:noFill/>
              <a:miter lim="800000"/>
              <a:headEnd/>
              <a:tailEnd/>
            </a:ln>
          </p:spPr>
          <p:txBody>
            <a:bodyPr wrap="none" lIns="92075" tIns="46038" rIns="92075" bIns="46038" anchor="ctr">
              <a:spAutoFit/>
            </a:bodyPr>
            <a:lstStyle/>
            <a:p>
              <a:pPr algn="ctr"/>
              <a:r>
                <a:rPr lang="en-US" sz="1300" dirty="0">
                  <a:latin typeface="Calibri" pitchFamily="34" charset="0"/>
                </a:rPr>
                <a:t>Inflammatory response</a:t>
              </a:r>
            </a:p>
          </p:txBody>
        </p:sp>
        <p:sp>
          <p:nvSpPr>
            <p:cNvPr id="5146" name="Text Box 25"/>
            <p:cNvSpPr txBox="1">
              <a:spLocks noChangeArrowheads="1"/>
            </p:cNvSpPr>
            <p:nvPr/>
          </p:nvSpPr>
          <p:spPr bwMode="auto">
            <a:xfrm>
              <a:off x="2924" y="2937"/>
              <a:ext cx="932" cy="183"/>
            </a:xfrm>
            <a:prstGeom prst="rect">
              <a:avLst/>
            </a:prstGeom>
            <a:noFill/>
            <a:ln w="25400">
              <a:noFill/>
              <a:miter lim="800000"/>
              <a:headEnd/>
              <a:tailEnd/>
            </a:ln>
          </p:spPr>
          <p:txBody>
            <a:bodyPr wrap="none" lIns="92075" tIns="46038" rIns="92075" bIns="46038" anchor="ctr">
              <a:spAutoFit/>
            </a:bodyPr>
            <a:lstStyle/>
            <a:p>
              <a:pPr algn="ctr"/>
              <a:r>
                <a:rPr lang="en-US" sz="1300" dirty="0">
                  <a:latin typeface="Calibri" pitchFamily="34" charset="0"/>
                </a:rPr>
                <a:t>Natural killer cells</a:t>
              </a:r>
            </a:p>
          </p:txBody>
        </p:sp>
        <p:sp>
          <p:nvSpPr>
            <p:cNvPr id="5147" name="Text Box 26"/>
            <p:cNvSpPr txBox="1">
              <a:spLocks noChangeArrowheads="1"/>
            </p:cNvSpPr>
            <p:nvPr/>
          </p:nvSpPr>
          <p:spPr bwMode="auto">
            <a:xfrm>
              <a:off x="4284" y="2409"/>
              <a:ext cx="968" cy="433"/>
            </a:xfrm>
            <a:prstGeom prst="rect">
              <a:avLst/>
            </a:prstGeom>
            <a:noFill/>
            <a:ln w="25400">
              <a:noFill/>
              <a:miter lim="800000"/>
              <a:headEnd/>
              <a:tailEnd/>
            </a:ln>
          </p:spPr>
          <p:txBody>
            <a:bodyPr wrap="none" lIns="92075" tIns="46038" rIns="92075" bIns="46038" anchor="ctr">
              <a:spAutoFit/>
            </a:bodyPr>
            <a:lstStyle/>
            <a:p>
              <a:r>
                <a:rPr lang="en-US" sz="1300">
                  <a:latin typeface="Calibri" pitchFamily="34" charset="0"/>
                </a:rPr>
                <a:t>Humoral response</a:t>
              </a:r>
            </a:p>
            <a:p>
              <a:r>
                <a:rPr lang="en-US" sz="1300">
                  <a:latin typeface="Calibri" pitchFamily="34" charset="0"/>
                </a:rPr>
                <a:t>(antibodies)</a:t>
              </a:r>
            </a:p>
            <a:p>
              <a:endParaRPr lang="en-US" sz="1300">
                <a:latin typeface="Calibri" pitchFamily="34" charset="0"/>
              </a:endParaRPr>
            </a:p>
          </p:txBody>
        </p:sp>
        <p:sp>
          <p:nvSpPr>
            <p:cNvPr id="5148" name="Text Box 27"/>
            <p:cNvSpPr txBox="1">
              <a:spLocks noChangeArrowheads="1"/>
            </p:cNvSpPr>
            <p:nvPr/>
          </p:nvSpPr>
          <p:spPr bwMode="auto">
            <a:xfrm>
              <a:off x="4281" y="2893"/>
              <a:ext cx="1217" cy="433"/>
            </a:xfrm>
            <a:prstGeom prst="rect">
              <a:avLst/>
            </a:prstGeom>
            <a:noFill/>
            <a:ln w="25400">
              <a:noFill/>
              <a:miter lim="800000"/>
              <a:headEnd/>
              <a:tailEnd/>
            </a:ln>
          </p:spPr>
          <p:txBody>
            <a:bodyPr wrap="none" lIns="92075" tIns="46038" rIns="92075" bIns="46038" anchor="ctr">
              <a:spAutoFit/>
            </a:bodyPr>
            <a:lstStyle/>
            <a:p>
              <a:r>
                <a:rPr lang="en-US" sz="1300">
                  <a:latin typeface="Calibri" pitchFamily="34" charset="0"/>
                </a:rPr>
                <a:t>Cell-mediated response</a:t>
              </a:r>
            </a:p>
            <a:p>
              <a:r>
                <a:rPr lang="en-US" sz="1300">
                  <a:latin typeface="Calibri" pitchFamily="34" charset="0"/>
                </a:rPr>
                <a:t>(cytotoxic </a:t>
              </a:r>
            </a:p>
            <a:p>
              <a:r>
                <a:rPr lang="en-US" sz="1300">
                  <a:latin typeface="Calibri" pitchFamily="34" charset="0"/>
                </a:rPr>
                <a:t>lymphocytes)</a:t>
              </a:r>
            </a:p>
          </p:txBody>
        </p:sp>
        <p:sp>
          <p:nvSpPr>
            <p:cNvPr id="5149" name="Text Box 28"/>
            <p:cNvSpPr txBox="1">
              <a:spLocks noChangeArrowheads="1"/>
            </p:cNvSpPr>
            <p:nvPr/>
          </p:nvSpPr>
          <p:spPr bwMode="auto">
            <a:xfrm>
              <a:off x="321" y="2815"/>
              <a:ext cx="673" cy="433"/>
            </a:xfrm>
            <a:prstGeom prst="rect">
              <a:avLst/>
            </a:prstGeom>
            <a:noFill/>
            <a:ln w="25400">
              <a:noFill/>
              <a:miter lim="800000"/>
              <a:headEnd/>
              <a:tailEnd/>
            </a:ln>
          </p:spPr>
          <p:txBody>
            <a:bodyPr wrap="none" lIns="92075" tIns="46038" rIns="92075" bIns="46038" anchor="ctr">
              <a:spAutoFit/>
            </a:bodyPr>
            <a:lstStyle/>
            <a:p>
              <a:pPr algn="ctr"/>
              <a:r>
                <a:rPr lang="en-US" sz="1300">
                  <a:latin typeface="Calibri" pitchFamily="34" charset="0"/>
                </a:rPr>
                <a:t>Invading</a:t>
              </a:r>
            </a:p>
            <a:p>
              <a:pPr algn="ctr"/>
              <a:r>
                <a:rPr lang="en-US" sz="1300">
                  <a:latin typeface="Calibri" pitchFamily="34" charset="0"/>
                </a:rPr>
                <a:t>microbes</a:t>
              </a:r>
            </a:p>
            <a:p>
              <a:pPr algn="ctr"/>
              <a:r>
                <a:rPr lang="en-US" sz="1300">
                  <a:latin typeface="Calibri" pitchFamily="34" charset="0"/>
                </a:rPr>
                <a:t>(pathogens)</a:t>
              </a:r>
            </a:p>
          </p:txBody>
        </p:sp>
      </p:grpSp>
      <p:sp>
        <p:nvSpPr>
          <p:cNvPr id="28" name="Text Box 25"/>
          <p:cNvSpPr txBox="1">
            <a:spLocks noChangeArrowheads="1"/>
          </p:cNvSpPr>
          <p:nvPr/>
        </p:nvSpPr>
        <p:spPr bwMode="auto">
          <a:xfrm>
            <a:off x="4648200" y="5421970"/>
            <a:ext cx="1064459" cy="293030"/>
          </a:xfrm>
          <a:prstGeom prst="rect">
            <a:avLst/>
          </a:prstGeom>
          <a:noFill/>
          <a:ln w="25400">
            <a:noFill/>
            <a:miter lim="800000"/>
            <a:headEnd/>
            <a:tailEnd/>
          </a:ln>
        </p:spPr>
        <p:txBody>
          <a:bodyPr wrap="none" lIns="92075" tIns="46038" rIns="92075" bIns="46038" anchor="ctr">
            <a:spAutoFit/>
          </a:bodyPr>
          <a:lstStyle/>
          <a:p>
            <a:pPr algn="ctr"/>
            <a:r>
              <a:rPr lang="en-US" sz="1300" dirty="0" smtClean="0">
                <a:latin typeface="Calibri" pitchFamily="34" charset="0"/>
              </a:rPr>
              <a:t>Complement</a:t>
            </a:r>
            <a:endParaRPr lang="en-US" sz="1300" dirty="0">
              <a:latin typeface="Calibri" pitchFamily="34" charset="0"/>
            </a:endParaRPr>
          </a:p>
        </p:txBody>
      </p:sp>
      <p:sp>
        <p:nvSpPr>
          <p:cNvPr id="29" name="AutoShape 12"/>
          <p:cNvSpPr>
            <a:spLocks noChangeArrowheads="1"/>
          </p:cNvSpPr>
          <p:nvPr/>
        </p:nvSpPr>
        <p:spPr bwMode="auto">
          <a:xfrm rot="5400000">
            <a:off x="4400586" y="5480086"/>
            <a:ext cx="253928" cy="215900"/>
          </a:xfrm>
          <a:prstGeom prst="flowChartExtract">
            <a:avLst/>
          </a:prstGeom>
          <a:solidFill>
            <a:schemeClr val="hlink"/>
          </a:solidFill>
          <a:ln w="25400">
            <a:noFill/>
            <a:miter lim="800000"/>
            <a:headEnd/>
            <a:tailEnd/>
          </a:ln>
        </p:spPr>
        <p:txBody>
          <a:bodyPr wrap="none" lIns="92075" tIns="46038" rIns="92075" bIns="46038" anchor="ctr"/>
          <a:lstStyle/>
          <a:p>
            <a:endParaRPr lang="en-US">
              <a:latin typeface="Calibri" pitchFamily="34" charset="0"/>
            </a:endParaRPr>
          </a:p>
        </p:txBody>
      </p:sp>
      <p:sp>
        <p:nvSpPr>
          <p:cNvPr id="30" name="Oval 29"/>
          <p:cNvSpPr/>
          <p:nvPr/>
        </p:nvSpPr>
        <p:spPr>
          <a:xfrm>
            <a:off x="3857620" y="2571744"/>
            <a:ext cx="2786082" cy="392909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600" b="1" dirty="0" smtClean="0">
                <a:solidFill>
                  <a:srgbClr val="00B0F0"/>
                </a:solidFill>
              </a:rPr>
              <a:t>Summary: innate response – internal </a:t>
            </a:r>
            <a:r>
              <a:rPr lang="en-IN" sz="3600" b="1" dirty="0" err="1" smtClean="0">
                <a:solidFill>
                  <a:srgbClr val="00B0F0"/>
                </a:solidFill>
              </a:rPr>
              <a:t>defenses</a:t>
            </a:r>
            <a:endParaRPr lang="en-IN" sz="3600" b="1" dirty="0">
              <a:solidFill>
                <a:srgbClr val="00B0F0"/>
              </a:solidFill>
            </a:endParaRPr>
          </a:p>
        </p:txBody>
      </p:sp>
      <p:sp>
        <p:nvSpPr>
          <p:cNvPr id="3" name="Content Placeholder 2"/>
          <p:cNvSpPr>
            <a:spLocks noGrp="1"/>
          </p:cNvSpPr>
          <p:nvPr>
            <p:ph sz="half" idx="1"/>
          </p:nvPr>
        </p:nvSpPr>
        <p:spPr>
          <a:xfrm>
            <a:off x="457200" y="1928802"/>
            <a:ext cx="4038600" cy="4197361"/>
          </a:xfrm>
        </p:spPr>
        <p:txBody>
          <a:bodyPr>
            <a:normAutofit/>
          </a:bodyPr>
          <a:lstStyle/>
          <a:p>
            <a:pPr>
              <a:buNone/>
            </a:pPr>
            <a:r>
              <a:rPr lang="en-IN" b="1" dirty="0" smtClean="0"/>
              <a:t>Cellular</a:t>
            </a:r>
          </a:p>
          <a:p>
            <a:endParaRPr lang="en-IN" sz="2400" dirty="0" smtClean="0"/>
          </a:p>
          <a:p>
            <a:r>
              <a:rPr lang="en-IN" sz="2400" dirty="0" err="1" smtClean="0"/>
              <a:t>Neutrophils</a:t>
            </a:r>
            <a:endParaRPr lang="en-IN" sz="2400" dirty="0" smtClean="0"/>
          </a:p>
          <a:p>
            <a:endParaRPr lang="en-IN" sz="2400" dirty="0" smtClean="0"/>
          </a:p>
          <a:p>
            <a:r>
              <a:rPr lang="en-IN" sz="2400" dirty="0" err="1" smtClean="0"/>
              <a:t>Monocytes</a:t>
            </a:r>
            <a:r>
              <a:rPr lang="en-IN" sz="2400" dirty="0" smtClean="0"/>
              <a:t> /macrophages</a:t>
            </a:r>
          </a:p>
          <a:p>
            <a:endParaRPr lang="en-IN" sz="2400" dirty="0" smtClean="0"/>
          </a:p>
          <a:p>
            <a:r>
              <a:rPr lang="en-IN" sz="2400" dirty="0" smtClean="0"/>
              <a:t>NK cells</a:t>
            </a:r>
          </a:p>
          <a:p>
            <a:endParaRPr lang="en-IN" sz="2400" dirty="0" smtClean="0"/>
          </a:p>
          <a:p>
            <a:r>
              <a:rPr lang="en-IN" sz="2400" dirty="0" smtClean="0"/>
              <a:t>TLRs</a:t>
            </a:r>
          </a:p>
          <a:p>
            <a:endParaRPr lang="en-IN" sz="2400" dirty="0"/>
          </a:p>
        </p:txBody>
      </p:sp>
      <p:sp>
        <p:nvSpPr>
          <p:cNvPr id="4" name="Content Placeholder 3"/>
          <p:cNvSpPr>
            <a:spLocks noGrp="1"/>
          </p:cNvSpPr>
          <p:nvPr>
            <p:ph sz="half" idx="2"/>
          </p:nvPr>
        </p:nvSpPr>
        <p:spPr>
          <a:xfrm>
            <a:off x="4648200" y="1857364"/>
            <a:ext cx="4038600" cy="4268799"/>
          </a:xfrm>
        </p:spPr>
        <p:txBody>
          <a:bodyPr>
            <a:normAutofit/>
          </a:bodyPr>
          <a:lstStyle/>
          <a:p>
            <a:pPr>
              <a:buNone/>
            </a:pPr>
            <a:r>
              <a:rPr lang="en-IN" b="1" dirty="0" smtClean="0"/>
              <a:t>Extracellular</a:t>
            </a:r>
          </a:p>
          <a:p>
            <a:pPr>
              <a:buNone/>
            </a:pPr>
            <a:endParaRPr lang="en-IN" dirty="0" smtClean="0"/>
          </a:p>
          <a:p>
            <a:r>
              <a:rPr lang="en-IN" b="1" dirty="0" smtClean="0">
                <a:solidFill>
                  <a:srgbClr val="FF0000"/>
                </a:solidFill>
              </a:rPr>
              <a:t>C</a:t>
            </a:r>
            <a:r>
              <a:rPr lang="en-IN" dirty="0" smtClean="0"/>
              <a:t>ytokines</a:t>
            </a:r>
          </a:p>
          <a:p>
            <a:endParaRPr lang="en-IN" dirty="0" smtClean="0"/>
          </a:p>
          <a:p>
            <a:r>
              <a:rPr lang="en-IN" b="1" dirty="0" smtClean="0">
                <a:solidFill>
                  <a:srgbClr val="FF0000"/>
                </a:solidFill>
              </a:rPr>
              <a:t>C</a:t>
            </a:r>
            <a:r>
              <a:rPr lang="en-IN" dirty="0" smtClean="0"/>
              <a:t>omplement</a:t>
            </a:r>
          </a:p>
          <a:p>
            <a:endParaRPr lang="en-IN" dirty="0" smtClean="0"/>
          </a:p>
          <a:p>
            <a:r>
              <a:rPr lang="en-IN" b="1" dirty="0" smtClean="0">
                <a:solidFill>
                  <a:srgbClr val="FF0000"/>
                </a:solidFill>
              </a:rPr>
              <a:t>C</a:t>
            </a:r>
            <a:r>
              <a:rPr lang="en-IN" dirty="0" smtClean="0"/>
              <a:t>oagulation</a:t>
            </a:r>
          </a:p>
          <a:p>
            <a:pPr>
              <a:buNone/>
            </a:pPr>
            <a:endParaRPr lang="en-IN"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b="1" dirty="0" smtClean="0">
                <a:solidFill>
                  <a:srgbClr val="00B0F0"/>
                </a:solidFill>
              </a:rPr>
              <a:t>Introduction to the immune system</a:t>
            </a:r>
            <a:endParaRPr lang="en-IN" b="1" dirty="0">
              <a:solidFill>
                <a:srgbClr val="00B0F0"/>
              </a:solidFill>
            </a:endParaRPr>
          </a:p>
        </p:txBody>
      </p:sp>
      <p:sp>
        <p:nvSpPr>
          <p:cNvPr id="3" name="Subtitle 2"/>
          <p:cNvSpPr>
            <a:spLocks noGrp="1"/>
          </p:cNvSpPr>
          <p:nvPr>
            <p:ph type="subTitle" idx="1"/>
          </p:nvPr>
        </p:nvSpPr>
        <p:spPr/>
        <p:txBody>
          <a:bodyPr>
            <a:normAutofit/>
          </a:bodyPr>
          <a:lstStyle/>
          <a:p>
            <a:r>
              <a:rPr lang="en-IN" sz="2000" dirty="0" err="1" smtClean="0"/>
              <a:t>Vivekanandan</a:t>
            </a:r>
            <a:r>
              <a:rPr lang="en-IN" sz="2000" dirty="0" smtClean="0"/>
              <a:t> </a:t>
            </a:r>
            <a:r>
              <a:rPr lang="en-IN" sz="2000" dirty="0" err="1" smtClean="0"/>
              <a:t>Perumal</a:t>
            </a:r>
            <a:endParaRPr lang="en-IN" sz="2000" dirty="0" smtClean="0"/>
          </a:p>
          <a:p>
            <a:r>
              <a:rPr lang="en-IN" sz="2000" dirty="0" smtClean="0">
                <a:hlinkClick r:id="rId2"/>
              </a:rPr>
              <a:t>vperumal@bioschool.iitd.ac.in</a:t>
            </a:r>
            <a:endParaRPr lang="en-IN" sz="2000" dirty="0" smtClean="0"/>
          </a:p>
          <a:p>
            <a:r>
              <a:rPr lang="en-IN" sz="2000" dirty="0" smtClean="0"/>
              <a:t>011-26597532</a:t>
            </a:r>
          </a:p>
          <a:p>
            <a:r>
              <a:rPr lang="en-IN" sz="2000" dirty="0" smtClean="0"/>
              <a:t>Office hours Wednesday and Friday 5-6pm</a:t>
            </a:r>
          </a:p>
          <a:p>
            <a:endParaRPr lang="en-IN" sz="20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5400" b="1" dirty="0" smtClean="0">
                <a:solidFill>
                  <a:srgbClr val="00B0F0"/>
                </a:solidFill>
              </a:rPr>
              <a:t>Immunology:  lecture 3</a:t>
            </a:r>
            <a:endParaRPr lang="en-US" sz="5400" b="1" dirty="0">
              <a:solidFill>
                <a:srgbClr val="00B0F0"/>
              </a:solidFill>
            </a:endParaRPr>
          </a:p>
        </p:txBody>
      </p:sp>
      <p:sp>
        <p:nvSpPr>
          <p:cNvPr id="5" name="Subtitle 4"/>
          <p:cNvSpPr>
            <a:spLocks noGrp="1"/>
          </p:cNvSpPr>
          <p:nvPr>
            <p:ph type="subTitle" idx="1"/>
          </p:nvPr>
        </p:nvSpPr>
        <p:spPr>
          <a:xfrm>
            <a:off x="1371600" y="3886200"/>
            <a:ext cx="6400800" cy="2207096"/>
          </a:xfrm>
        </p:spPr>
        <p:txBody>
          <a:bodyPr>
            <a:noAutofit/>
          </a:bodyPr>
          <a:lstStyle/>
          <a:p>
            <a:r>
              <a:rPr lang="en-US" sz="3600" dirty="0" smtClean="0"/>
              <a:t>Inflammation</a:t>
            </a:r>
          </a:p>
          <a:p>
            <a:r>
              <a:rPr lang="en-US" sz="3600" dirty="0" smtClean="0"/>
              <a:t>Antigens</a:t>
            </a:r>
          </a:p>
          <a:p>
            <a:r>
              <a:rPr lang="en-US" sz="3600" dirty="0" smtClean="0"/>
              <a:t>Antibody</a:t>
            </a:r>
            <a:endParaRPr lang="en-US" sz="3600" dirty="0"/>
          </a:p>
        </p:txBody>
      </p:sp>
    </p:spTree>
    <p:extLst>
      <p:ext uri="{BB962C8B-B14F-4D97-AF65-F5344CB8AC3E}">
        <p14:creationId xmlns="" xmlns:p14="http://schemas.microsoft.com/office/powerpoint/2010/main" val="307846545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IN" b="1" dirty="0" smtClean="0">
                <a:solidFill>
                  <a:srgbClr val="00B0F0"/>
                </a:solidFill>
              </a:rPr>
              <a:t>Inflammation</a:t>
            </a:r>
            <a:endParaRPr lang="en-IN" b="1" dirty="0">
              <a:solidFill>
                <a:srgbClr val="00B0F0"/>
              </a:solidFill>
            </a:endParaRPr>
          </a:p>
        </p:txBody>
      </p:sp>
      <p:sp>
        <p:nvSpPr>
          <p:cNvPr id="6" name="Content Placeholder 5"/>
          <p:cNvSpPr>
            <a:spLocks noGrp="1"/>
          </p:cNvSpPr>
          <p:nvPr>
            <p:ph idx="1"/>
          </p:nvPr>
        </p:nvSpPr>
        <p:spPr>
          <a:xfrm>
            <a:off x="457200" y="1785926"/>
            <a:ext cx="8229600" cy="4340237"/>
          </a:xfrm>
        </p:spPr>
        <p:txBody>
          <a:bodyPr/>
          <a:lstStyle/>
          <a:p>
            <a:r>
              <a:rPr lang="en-IN" sz="2800" dirty="0" smtClean="0"/>
              <a:t>Complex biological process by which body responds to pathogens and irritants</a:t>
            </a:r>
          </a:p>
          <a:p>
            <a:pPr>
              <a:buNone/>
            </a:pPr>
            <a:endParaRPr lang="en-IN" sz="2800" dirty="0" smtClean="0"/>
          </a:p>
          <a:p>
            <a:r>
              <a:rPr lang="en-IN" sz="2800" dirty="0" smtClean="0"/>
              <a:t>Associated with swelling of tissue</a:t>
            </a:r>
          </a:p>
          <a:p>
            <a:endParaRPr lang="en-IN" sz="2800" dirty="0" smtClean="0"/>
          </a:p>
          <a:p>
            <a:r>
              <a:rPr lang="en-IN" sz="2800" dirty="0" smtClean="0"/>
              <a:t>Key player in innate immune </a:t>
            </a:r>
            <a:r>
              <a:rPr lang="en-IN" sz="2800" dirty="0" err="1" smtClean="0"/>
              <a:t>repsone</a:t>
            </a:r>
            <a:endParaRPr lang="en-IN" sz="2800" dirty="0" smtClean="0"/>
          </a:p>
          <a:p>
            <a:pPr>
              <a:buNone/>
            </a:pPr>
            <a:endParaRPr lang="en-IN" dirty="0" smtClean="0"/>
          </a:p>
          <a:p>
            <a:pPr>
              <a:buNone/>
            </a:pPr>
            <a:endParaRPr lang="en-IN" dirty="0"/>
          </a:p>
        </p:txBody>
      </p:sp>
    </p:spTree>
    <p:extLst>
      <p:ext uri="{BB962C8B-B14F-4D97-AF65-F5344CB8AC3E}">
        <p14:creationId xmlns="" xmlns:p14="http://schemas.microsoft.com/office/powerpoint/2010/main" val="132981634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lstStyle/>
          <a:p>
            <a:r>
              <a:rPr lang="en-IN" b="1" dirty="0" smtClean="0">
                <a:solidFill>
                  <a:srgbClr val="00B0F0"/>
                </a:solidFill>
              </a:rPr>
              <a:t>All roads lead to inflammation</a:t>
            </a:r>
            <a:endParaRPr lang="en-IN" b="1" dirty="0">
              <a:solidFill>
                <a:srgbClr val="00B0F0"/>
              </a:solidFill>
            </a:endParaRPr>
          </a:p>
        </p:txBody>
      </p:sp>
      <p:sp>
        <p:nvSpPr>
          <p:cNvPr id="5" name="Cloud 4"/>
          <p:cNvSpPr/>
          <p:nvPr/>
        </p:nvSpPr>
        <p:spPr>
          <a:xfrm>
            <a:off x="3428992" y="2500306"/>
            <a:ext cx="2571768" cy="1785950"/>
          </a:xfrm>
          <a:prstGeom prst="cloud">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chemeClr val="tx1"/>
                </a:solidFill>
              </a:rPr>
              <a:t>Inflammation</a:t>
            </a:r>
            <a:endParaRPr lang="en-IN" b="1" dirty="0">
              <a:solidFill>
                <a:schemeClr val="tx1"/>
              </a:solidFill>
            </a:endParaRPr>
          </a:p>
        </p:txBody>
      </p:sp>
      <p:sp>
        <p:nvSpPr>
          <p:cNvPr id="6" name="Content Placeholder 5"/>
          <p:cNvSpPr txBox="1">
            <a:spLocks noGrp="1"/>
          </p:cNvSpPr>
          <p:nvPr>
            <p:ph idx="1"/>
          </p:nvPr>
        </p:nvSpPr>
        <p:spPr>
          <a:xfrm>
            <a:off x="1142976" y="1785926"/>
            <a:ext cx="1187248" cy="338554"/>
          </a:xfrm>
          <a:prstGeom prst="rect">
            <a:avLst/>
          </a:prstGeom>
          <a:noFill/>
        </p:spPr>
        <p:txBody>
          <a:bodyPr wrap="none" rtlCol="0">
            <a:spAutoFit/>
          </a:bodyPr>
          <a:lstStyle/>
          <a:p>
            <a:pPr>
              <a:buNone/>
            </a:pPr>
            <a:r>
              <a:rPr lang="en-IN" sz="1600" b="1" dirty="0" err="1" smtClean="0">
                <a:solidFill>
                  <a:srgbClr val="FF0000"/>
                </a:solidFill>
              </a:rPr>
              <a:t>Neutrophils</a:t>
            </a:r>
            <a:endParaRPr lang="en-IN" sz="1600" b="1" dirty="0">
              <a:solidFill>
                <a:srgbClr val="FF0000"/>
              </a:solidFill>
            </a:endParaRPr>
          </a:p>
        </p:txBody>
      </p:sp>
      <p:sp>
        <p:nvSpPr>
          <p:cNvPr id="7" name="Content Placeholder 5"/>
          <p:cNvSpPr txBox="1">
            <a:spLocks/>
          </p:cNvSpPr>
          <p:nvPr/>
        </p:nvSpPr>
        <p:spPr>
          <a:xfrm>
            <a:off x="142844" y="2928934"/>
            <a:ext cx="2406684" cy="338554"/>
          </a:xfrm>
          <a:prstGeom prst="rect">
            <a:avLst/>
          </a:prstGeom>
          <a:noFill/>
        </p:spPr>
        <p:txBody>
          <a:bodyPr vert="horz" wrap="none" lIns="91440" tIns="45720" rIns="91440" bIns="45720"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IN" sz="1600" b="1" i="0" u="none" strike="noStrike" kern="1200" cap="none" spc="0" normalizeH="0" baseline="0" noProof="0" dirty="0" err="1" smtClean="0">
                <a:ln>
                  <a:noFill/>
                </a:ln>
                <a:solidFill>
                  <a:srgbClr val="FF0000"/>
                </a:solidFill>
                <a:effectLst/>
                <a:uLnTx/>
                <a:uFillTx/>
                <a:latin typeface="+mn-lt"/>
                <a:ea typeface="+mn-ea"/>
                <a:cs typeface="+mn-cs"/>
              </a:rPr>
              <a:t>Monocytes</a:t>
            </a:r>
            <a:r>
              <a:rPr kumimoji="0" lang="en-IN" sz="1600" b="1" i="0" u="none" strike="noStrike" kern="1200" cap="none" spc="0" normalizeH="0" baseline="0" noProof="0" dirty="0" smtClean="0">
                <a:ln>
                  <a:noFill/>
                </a:ln>
                <a:solidFill>
                  <a:srgbClr val="FF0000"/>
                </a:solidFill>
                <a:effectLst/>
                <a:uLnTx/>
                <a:uFillTx/>
                <a:latin typeface="+mn-lt"/>
                <a:ea typeface="+mn-ea"/>
                <a:cs typeface="+mn-cs"/>
              </a:rPr>
              <a:t> /macrophages</a:t>
            </a:r>
            <a:endParaRPr kumimoji="0" lang="en-IN" sz="1600" b="1" i="0" u="none" strike="noStrike" kern="1200" cap="none" spc="0" normalizeH="0" baseline="0" noProof="0" dirty="0">
              <a:ln>
                <a:noFill/>
              </a:ln>
              <a:solidFill>
                <a:srgbClr val="FF0000"/>
              </a:solidFill>
              <a:effectLst/>
              <a:uLnTx/>
              <a:uFillTx/>
              <a:latin typeface="+mn-lt"/>
              <a:ea typeface="+mn-ea"/>
              <a:cs typeface="+mn-cs"/>
            </a:endParaRPr>
          </a:p>
        </p:txBody>
      </p:sp>
      <p:sp>
        <p:nvSpPr>
          <p:cNvPr id="8" name="Content Placeholder 5"/>
          <p:cNvSpPr txBox="1">
            <a:spLocks/>
          </p:cNvSpPr>
          <p:nvPr/>
        </p:nvSpPr>
        <p:spPr>
          <a:xfrm>
            <a:off x="1357290" y="4286256"/>
            <a:ext cx="848309" cy="338554"/>
          </a:xfrm>
          <a:prstGeom prst="rect">
            <a:avLst/>
          </a:prstGeom>
          <a:noFill/>
        </p:spPr>
        <p:txBody>
          <a:bodyPr vert="horz" wrap="none" lIns="91440" tIns="45720" rIns="91440" bIns="45720"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IN" sz="1600" b="1" i="0" u="none" strike="noStrike" kern="1200" cap="none" spc="0" normalizeH="0" baseline="0" noProof="0" dirty="0" smtClean="0">
                <a:ln>
                  <a:noFill/>
                </a:ln>
                <a:solidFill>
                  <a:srgbClr val="FF0000"/>
                </a:solidFill>
                <a:effectLst/>
                <a:uLnTx/>
                <a:uFillTx/>
                <a:latin typeface="+mn-lt"/>
                <a:ea typeface="+mn-ea"/>
                <a:cs typeface="+mn-cs"/>
              </a:rPr>
              <a:t>NK cells</a:t>
            </a:r>
            <a:endParaRPr kumimoji="0" lang="en-IN" sz="1600" b="1" i="0" u="none" strike="noStrike" kern="1200" cap="none" spc="0" normalizeH="0" baseline="0" noProof="0" dirty="0">
              <a:ln>
                <a:noFill/>
              </a:ln>
              <a:solidFill>
                <a:srgbClr val="FF0000"/>
              </a:solidFill>
              <a:effectLst/>
              <a:uLnTx/>
              <a:uFillTx/>
              <a:latin typeface="+mn-lt"/>
              <a:ea typeface="+mn-ea"/>
              <a:cs typeface="+mn-cs"/>
            </a:endParaRPr>
          </a:p>
        </p:txBody>
      </p:sp>
      <p:sp>
        <p:nvSpPr>
          <p:cNvPr id="9" name="Content Placeholder 5"/>
          <p:cNvSpPr txBox="1">
            <a:spLocks/>
          </p:cNvSpPr>
          <p:nvPr/>
        </p:nvSpPr>
        <p:spPr>
          <a:xfrm>
            <a:off x="2786050" y="5357826"/>
            <a:ext cx="569387" cy="338554"/>
          </a:xfrm>
          <a:prstGeom prst="rect">
            <a:avLst/>
          </a:prstGeom>
          <a:noFill/>
        </p:spPr>
        <p:txBody>
          <a:bodyPr vert="horz" wrap="none" lIns="91440" tIns="45720" rIns="91440" bIns="45720"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IN" sz="1600" b="1" i="0" u="none" strike="noStrike" kern="1200" cap="none" spc="0" normalizeH="0" baseline="0" noProof="0" dirty="0" smtClean="0">
                <a:ln>
                  <a:noFill/>
                </a:ln>
                <a:solidFill>
                  <a:srgbClr val="FF0000"/>
                </a:solidFill>
                <a:effectLst/>
                <a:uLnTx/>
                <a:uFillTx/>
                <a:latin typeface="+mn-lt"/>
                <a:ea typeface="+mn-ea"/>
                <a:cs typeface="+mn-cs"/>
              </a:rPr>
              <a:t>TLRs</a:t>
            </a:r>
            <a:endParaRPr kumimoji="0" lang="en-IN" sz="1600" b="1" i="0" u="none" strike="noStrike" kern="1200" cap="none" spc="0" normalizeH="0" baseline="0" noProof="0" dirty="0">
              <a:ln>
                <a:noFill/>
              </a:ln>
              <a:solidFill>
                <a:srgbClr val="FF0000"/>
              </a:solidFill>
              <a:effectLst/>
              <a:uLnTx/>
              <a:uFillTx/>
              <a:latin typeface="+mn-lt"/>
              <a:ea typeface="+mn-ea"/>
              <a:cs typeface="+mn-cs"/>
            </a:endParaRPr>
          </a:p>
        </p:txBody>
      </p:sp>
      <p:sp>
        <p:nvSpPr>
          <p:cNvPr id="10" name="Content Placeholder 5"/>
          <p:cNvSpPr txBox="1">
            <a:spLocks/>
          </p:cNvSpPr>
          <p:nvPr/>
        </p:nvSpPr>
        <p:spPr>
          <a:xfrm>
            <a:off x="6072198" y="5072074"/>
            <a:ext cx="1432443" cy="338554"/>
          </a:xfrm>
          <a:prstGeom prst="rect">
            <a:avLst/>
          </a:prstGeom>
          <a:noFill/>
        </p:spPr>
        <p:txBody>
          <a:bodyPr vert="horz" wrap="none" lIns="91440" tIns="45720" rIns="91440" bIns="45720"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IN" sz="1600" b="1" i="0" u="none" strike="noStrike" kern="1200" cap="none" spc="0" normalizeH="0" baseline="0" noProof="0" dirty="0" smtClean="0">
                <a:ln>
                  <a:noFill/>
                </a:ln>
                <a:solidFill>
                  <a:srgbClr val="FF0000"/>
                </a:solidFill>
                <a:effectLst/>
                <a:uLnTx/>
                <a:uFillTx/>
                <a:latin typeface="+mn-lt"/>
                <a:ea typeface="+mn-ea"/>
                <a:cs typeface="+mn-cs"/>
              </a:rPr>
              <a:t>Cytokines /IFN</a:t>
            </a:r>
            <a:endParaRPr kumimoji="0" lang="en-IN" sz="1600" b="1" i="0" u="none" strike="noStrike" kern="1200" cap="none" spc="0" normalizeH="0" baseline="0" noProof="0" dirty="0">
              <a:ln>
                <a:noFill/>
              </a:ln>
              <a:solidFill>
                <a:srgbClr val="FF0000"/>
              </a:solidFill>
              <a:effectLst/>
              <a:uLnTx/>
              <a:uFillTx/>
              <a:latin typeface="+mn-lt"/>
              <a:ea typeface="+mn-ea"/>
              <a:cs typeface="+mn-cs"/>
            </a:endParaRPr>
          </a:p>
        </p:txBody>
      </p:sp>
      <p:sp>
        <p:nvSpPr>
          <p:cNvPr id="11" name="Content Placeholder 5"/>
          <p:cNvSpPr txBox="1">
            <a:spLocks/>
          </p:cNvSpPr>
          <p:nvPr/>
        </p:nvSpPr>
        <p:spPr>
          <a:xfrm>
            <a:off x="7215206" y="3714752"/>
            <a:ext cx="1106200" cy="338554"/>
          </a:xfrm>
          <a:prstGeom prst="rect">
            <a:avLst/>
          </a:prstGeom>
          <a:noFill/>
        </p:spPr>
        <p:txBody>
          <a:bodyPr vert="horz" wrap="none" lIns="91440" tIns="45720" rIns="91440" bIns="45720"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IN" sz="1600" b="1" i="0" u="none" strike="noStrike" kern="1200" cap="none" spc="0" normalizeH="0" baseline="0" noProof="0" dirty="0" smtClean="0">
                <a:ln>
                  <a:noFill/>
                </a:ln>
                <a:solidFill>
                  <a:srgbClr val="FF0000"/>
                </a:solidFill>
                <a:effectLst/>
                <a:uLnTx/>
                <a:uFillTx/>
                <a:latin typeface="+mn-lt"/>
                <a:ea typeface="+mn-ea"/>
                <a:cs typeface="+mn-cs"/>
              </a:rPr>
              <a:t>C` proteins</a:t>
            </a:r>
            <a:endParaRPr kumimoji="0" lang="en-IN" sz="1600" b="1" i="0" u="none" strike="noStrike" kern="1200" cap="none" spc="0" normalizeH="0" baseline="0" noProof="0" dirty="0">
              <a:ln>
                <a:noFill/>
              </a:ln>
              <a:solidFill>
                <a:srgbClr val="FF0000"/>
              </a:solidFill>
              <a:effectLst/>
              <a:uLnTx/>
              <a:uFillTx/>
              <a:latin typeface="+mn-lt"/>
              <a:ea typeface="+mn-ea"/>
              <a:cs typeface="+mn-cs"/>
            </a:endParaRPr>
          </a:p>
        </p:txBody>
      </p:sp>
      <p:sp>
        <p:nvSpPr>
          <p:cNvPr id="12" name="Content Placeholder 5"/>
          <p:cNvSpPr txBox="1">
            <a:spLocks/>
          </p:cNvSpPr>
          <p:nvPr/>
        </p:nvSpPr>
        <p:spPr>
          <a:xfrm>
            <a:off x="6572264" y="1928802"/>
            <a:ext cx="1955472" cy="338554"/>
          </a:xfrm>
          <a:prstGeom prst="rect">
            <a:avLst/>
          </a:prstGeom>
          <a:noFill/>
        </p:spPr>
        <p:txBody>
          <a:bodyPr vert="horz" wrap="none" lIns="91440" tIns="45720" rIns="91440" bIns="45720"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IN" sz="1600" b="1" i="0" u="none" strike="noStrike" kern="1200" cap="none" spc="0" normalizeH="0" baseline="0" noProof="0" dirty="0" smtClean="0">
                <a:ln>
                  <a:noFill/>
                </a:ln>
                <a:solidFill>
                  <a:srgbClr val="FF0000"/>
                </a:solidFill>
                <a:effectLst/>
                <a:uLnTx/>
                <a:uFillTx/>
                <a:latin typeface="+mn-lt"/>
                <a:ea typeface="+mn-ea"/>
                <a:cs typeface="+mn-cs"/>
              </a:rPr>
              <a:t>Coagulation proteins</a:t>
            </a:r>
            <a:endParaRPr kumimoji="0" lang="en-IN" sz="1600" b="1" i="0" u="none" strike="noStrike" kern="1200" cap="none" spc="0" normalizeH="0" baseline="0" noProof="0" dirty="0">
              <a:ln>
                <a:noFill/>
              </a:ln>
              <a:solidFill>
                <a:srgbClr val="FF0000"/>
              </a:solidFill>
              <a:effectLst/>
              <a:uLnTx/>
              <a:uFillTx/>
              <a:latin typeface="+mn-lt"/>
              <a:ea typeface="+mn-ea"/>
              <a:cs typeface="+mn-cs"/>
            </a:endParaRPr>
          </a:p>
        </p:txBody>
      </p:sp>
      <p:sp>
        <p:nvSpPr>
          <p:cNvPr id="15" name="Right Arrow 14"/>
          <p:cNvSpPr/>
          <p:nvPr/>
        </p:nvSpPr>
        <p:spPr>
          <a:xfrm rot="1535827">
            <a:off x="2563863" y="2278366"/>
            <a:ext cx="1000132" cy="1907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ight Arrow 20"/>
          <p:cNvSpPr/>
          <p:nvPr/>
        </p:nvSpPr>
        <p:spPr>
          <a:xfrm rot="20332484">
            <a:off x="2429628" y="4174323"/>
            <a:ext cx="1000132" cy="1907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ight Arrow 22"/>
          <p:cNvSpPr/>
          <p:nvPr/>
        </p:nvSpPr>
        <p:spPr>
          <a:xfrm rot="678384">
            <a:off x="2509885" y="3147024"/>
            <a:ext cx="784633" cy="1754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ight Arrow 23"/>
          <p:cNvSpPr/>
          <p:nvPr/>
        </p:nvSpPr>
        <p:spPr>
          <a:xfrm rot="13272538">
            <a:off x="5635699" y="4421505"/>
            <a:ext cx="1000132" cy="1907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ight Arrow 24"/>
          <p:cNvSpPr/>
          <p:nvPr/>
        </p:nvSpPr>
        <p:spPr>
          <a:xfrm rot="18567187">
            <a:off x="3216533" y="4758742"/>
            <a:ext cx="1000132" cy="1907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6" name="Right Arrow 25"/>
          <p:cNvSpPr/>
          <p:nvPr/>
        </p:nvSpPr>
        <p:spPr>
          <a:xfrm rot="8391593">
            <a:off x="5890654" y="2400273"/>
            <a:ext cx="625825" cy="1800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Right Arrow 26"/>
          <p:cNvSpPr/>
          <p:nvPr/>
        </p:nvSpPr>
        <p:spPr>
          <a:xfrm rot="12037602">
            <a:off x="6073741" y="3599049"/>
            <a:ext cx="1000132" cy="1907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Left-Right-Up Arrow 29"/>
          <p:cNvSpPr/>
          <p:nvPr/>
        </p:nvSpPr>
        <p:spPr>
          <a:xfrm>
            <a:off x="3929058" y="5214950"/>
            <a:ext cx="1857388" cy="1357322"/>
          </a:xfrm>
          <a:prstGeom prst="leftRightUpArrow">
            <a:avLst>
              <a:gd name="adj1" fmla="val 10734"/>
              <a:gd name="adj2" fmla="val 12319"/>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Oval 30"/>
          <p:cNvSpPr/>
          <p:nvPr/>
        </p:nvSpPr>
        <p:spPr>
          <a:xfrm>
            <a:off x="785786" y="5929330"/>
            <a:ext cx="2286016" cy="7143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Cellular</a:t>
            </a:r>
            <a:endParaRPr lang="en-IN" dirty="0"/>
          </a:p>
        </p:txBody>
      </p:sp>
      <p:sp>
        <p:nvSpPr>
          <p:cNvPr id="32" name="Oval 31"/>
          <p:cNvSpPr/>
          <p:nvPr/>
        </p:nvSpPr>
        <p:spPr>
          <a:xfrm>
            <a:off x="6429388" y="5929330"/>
            <a:ext cx="2286016" cy="7143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Extracellular</a:t>
            </a:r>
            <a:endParaRPr lang="en-IN" dirty="0"/>
          </a:p>
        </p:txBody>
      </p:sp>
    </p:spTree>
    <p:extLst>
      <p:ext uri="{BB962C8B-B14F-4D97-AF65-F5344CB8AC3E}">
        <p14:creationId xmlns="" xmlns:p14="http://schemas.microsoft.com/office/powerpoint/2010/main" val="321152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P spid="8" grpId="0"/>
      <p:bldP spid="9" grpId="0"/>
      <p:bldP spid="10" grpId="0"/>
      <p:bldP spid="11" grpId="0"/>
      <p:bldP spid="12" grpId="0"/>
      <p:bldP spid="15" grpId="0" animBg="1"/>
      <p:bldP spid="21" grpId="0" animBg="1"/>
      <p:bldP spid="23" grpId="0" animBg="1"/>
      <p:bldP spid="24" grpId="0" animBg="1"/>
      <p:bldP spid="25" grpId="0" animBg="1"/>
      <p:bldP spid="26" grpId="0" animBg="1"/>
      <p:bldP spid="27" grpId="0" animBg="1"/>
      <p:bldP spid="30" grpId="0" animBg="1"/>
      <p:bldP spid="31" grpId="0" animBg="1"/>
      <p:bldP spid="3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00B0F0"/>
                </a:solidFill>
              </a:rPr>
              <a:t>Inflammation and vascular changes</a:t>
            </a:r>
            <a:endParaRPr lang="en-IN" b="1" dirty="0">
              <a:solidFill>
                <a:srgbClr val="00B0F0"/>
              </a:solidFill>
            </a:endParaRPr>
          </a:p>
        </p:txBody>
      </p:sp>
      <p:sp>
        <p:nvSpPr>
          <p:cNvPr id="4" name="Content Placeholder 3"/>
          <p:cNvSpPr>
            <a:spLocks noGrp="1"/>
          </p:cNvSpPr>
          <p:nvPr>
            <p:ph sz="half" idx="1"/>
          </p:nvPr>
        </p:nvSpPr>
        <p:spPr/>
        <p:txBody>
          <a:bodyPr>
            <a:normAutofit/>
          </a:bodyPr>
          <a:lstStyle/>
          <a:p>
            <a:r>
              <a:rPr lang="en-IN" sz="2200" b="1" dirty="0" smtClean="0"/>
              <a:t>Vasodilatation</a:t>
            </a:r>
            <a:endParaRPr lang="en-IN" sz="2200" b="1" dirty="0"/>
          </a:p>
        </p:txBody>
      </p:sp>
      <p:sp>
        <p:nvSpPr>
          <p:cNvPr id="5" name="Content Placeholder 4"/>
          <p:cNvSpPr>
            <a:spLocks noGrp="1"/>
          </p:cNvSpPr>
          <p:nvPr>
            <p:ph sz="half" idx="2"/>
          </p:nvPr>
        </p:nvSpPr>
        <p:spPr>
          <a:xfrm>
            <a:off x="4500562" y="1600200"/>
            <a:ext cx="4286280" cy="4525963"/>
          </a:xfrm>
        </p:spPr>
        <p:txBody>
          <a:bodyPr>
            <a:normAutofit/>
          </a:bodyPr>
          <a:lstStyle/>
          <a:p>
            <a:r>
              <a:rPr lang="en-IN" sz="2200" b="1" dirty="0" smtClean="0"/>
              <a:t>Increased capillary permeability</a:t>
            </a:r>
            <a:endParaRPr lang="en-IN" sz="2200" b="1" dirty="0"/>
          </a:p>
        </p:txBody>
      </p:sp>
      <p:pic>
        <p:nvPicPr>
          <p:cNvPr id="6" name="Picture 5" descr="http://biology-forums.com/gallery/medium_13_01_09_13_1_50_41_132631007.jpeg"/>
          <p:cNvPicPr/>
          <p:nvPr/>
        </p:nvPicPr>
        <p:blipFill>
          <a:blip r:embed="rId2"/>
          <a:srcRect l="7599" t="19572" r="-2204" b="10506"/>
          <a:stretch>
            <a:fillRect/>
          </a:stretch>
        </p:blipFill>
        <p:spPr bwMode="auto">
          <a:xfrm>
            <a:off x="571472" y="2928934"/>
            <a:ext cx="3643338" cy="1571636"/>
          </a:xfrm>
          <a:prstGeom prst="rect">
            <a:avLst/>
          </a:prstGeom>
          <a:noFill/>
          <a:ln w="9525">
            <a:noFill/>
            <a:miter lim="800000"/>
            <a:headEnd/>
            <a:tailEnd/>
          </a:ln>
        </p:spPr>
      </p:pic>
      <p:sp>
        <p:nvSpPr>
          <p:cNvPr id="7" name="TextBox 6"/>
          <p:cNvSpPr txBox="1"/>
          <p:nvPr/>
        </p:nvSpPr>
        <p:spPr>
          <a:xfrm>
            <a:off x="571472" y="4500570"/>
            <a:ext cx="1670522" cy="307777"/>
          </a:xfrm>
          <a:prstGeom prst="rect">
            <a:avLst/>
          </a:prstGeom>
          <a:noFill/>
        </p:spPr>
        <p:txBody>
          <a:bodyPr wrap="none" rtlCol="0">
            <a:spAutoFit/>
          </a:bodyPr>
          <a:lstStyle/>
          <a:p>
            <a:r>
              <a:rPr lang="en-IN" sz="1400" dirty="0" smtClean="0"/>
              <a:t>Normal blood vessel</a:t>
            </a:r>
            <a:endParaRPr lang="en-IN" sz="1400" dirty="0"/>
          </a:p>
        </p:txBody>
      </p:sp>
      <p:sp>
        <p:nvSpPr>
          <p:cNvPr id="8" name="TextBox 7"/>
          <p:cNvSpPr txBox="1"/>
          <p:nvPr/>
        </p:nvSpPr>
        <p:spPr>
          <a:xfrm>
            <a:off x="2571736" y="4500570"/>
            <a:ext cx="1649298" cy="307777"/>
          </a:xfrm>
          <a:prstGeom prst="rect">
            <a:avLst/>
          </a:prstGeom>
          <a:noFill/>
        </p:spPr>
        <p:txBody>
          <a:bodyPr wrap="none" rtlCol="0">
            <a:spAutoFit/>
          </a:bodyPr>
          <a:lstStyle/>
          <a:p>
            <a:r>
              <a:rPr lang="en-IN" sz="1400" dirty="0" smtClean="0"/>
              <a:t>Dilated blood vessel</a:t>
            </a:r>
            <a:endParaRPr lang="en-IN" sz="1400" dirty="0"/>
          </a:p>
        </p:txBody>
      </p:sp>
      <p:pic>
        <p:nvPicPr>
          <p:cNvPr id="9" name="Picture 8" descr="http://www.intmedpress.com/serveImage.cfm?sUID=3e4c3ded-e20c-4d78-be99-a90b9c282720"/>
          <p:cNvPicPr/>
          <p:nvPr/>
        </p:nvPicPr>
        <p:blipFill>
          <a:blip r:embed="rId3"/>
          <a:srcRect l="1694" t="28843" r="70710" b="33914"/>
          <a:stretch>
            <a:fillRect/>
          </a:stretch>
        </p:blipFill>
        <p:spPr bwMode="auto">
          <a:xfrm>
            <a:off x="5572132" y="2285992"/>
            <a:ext cx="2514737" cy="1643074"/>
          </a:xfrm>
          <a:prstGeom prst="rect">
            <a:avLst/>
          </a:prstGeom>
          <a:noFill/>
          <a:ln w="9525">
            <a:noFill/>
            <a:miter lim="800000"/>
            <a:headEnd/>
            <a:tailEnd/>
          </a:ln>
        </p:spPr>
      </p:pic>
      <p:pic>
        <p:nvPicPr>
          <p:cNvPr id="10" name="Picture 9" descr="http://www.intmedpress.com/serveImage.cfm?sUID=3e4c3ded-e20c-4d78-be99-a90b9c282720"/>
          <p:cNvPicPr/>
          <p:nvPr/>
        </p:nvPicPr>
        <p:blipFill>
          <a:blip r:embed="rId3"/>
          <a:srcRect l="50781" t="27258" r="14775" b="30190"/>
          <a:stretch>
            <a:fillRect/>
          </a:stretch>
        </p:blipFill>
        <p:spPr bwMode="auto">
          <a:xfrm>
            <a:off x="5500694" y="4572008"/>
            <a:ext cx="2643206" cy="1785950"/>
          </a:xfrm>
          <a:prstGeom prst="rect">
            <a:avLst/>
          </a:prstGeom>
          <a:noFill/>
          <a:ln w="9525">
            <a:noFill/>
            <a:miter lim="800000"/>
            <a:headEnd/>
            <a:tailEnd/>
          </a:ln>
        </p:spPr>
      </p:pic>
      <p:sp>
        <p:nvSpPr>
          <p:cNvPr id="11" name="TextBox 10"/>
          <p:cNvSpPr txBox="1"/>
          <p:nvPr/>
        </p:nvSpPr>
        <p:spPr>
          <a:xfrm>
            <a:off x="6072198" y="3786190"/>
            <a:ext cx="1670522" cy="307777"/>
          </a:xfrm>
          <a:prstGeom prst="rect">
            <a:avLst/>
          </a:prstGeom>
          <a:noFill/>
        </p:spPr>
        <p:txBody>
          <a:bodyPr wrap="none" rtlCol="0">
            <a:spAutoFit/>
          </a:bodyPr>
          <a:lstStyle/>
          <a:p>
            <a:r>
              <a:rPr lang="en-IN" sz="1400" dirty="0" smtClean="0"/>
              <a:t>Normal blood vessel</a:t>
            </a:r>
            <a:endParaRPr lang="en-IN" sz="1400" dirty="0"/>
          </a:p>
        </p:txBody>
      </p:sp>
      <p:sp>
        <p:nvSpPr>
          <p:cNvPr id="12" name="TextBox 11"/>
          <p:cNvSpPr txBox="1"/>
          <p:nvPr/>
        </p:nvSpPr>
        <p:spPr>
          <a:xfrm>
            <a:off x="6143636" y="6286520"/>
            <a:ext cx="1542282" cy="307777"/>
          </a:xfrm>
          <a:prstGeom prst="rect">
            <a:avLst/>
          </a:prstGeom>
          <a:noFill/>
        </p:spPr>
        <p:txBody>
          <a:bodyPr wrap="none" rtlCol="0">
            <a:spAutoFit/>
          </a:bodyPr>
          <a:lstStyle/>
          <a:p>
            <a:r>
              <a:rPr lang="en-IN" sz="1400" dirty="0" smtClean="0"/>
              <a:t>Leaky blood vessel</a:t>
            </a:r>
            <a:endParaRPr lang="en-IN" sz="1400" dirty="0"/>
          </a:p>
        </p:txBody>
      </p:sp>
    </p:spTree>
    <p:extLst>
      <p:ext uri="{BB962C8B-B14F-4D97-AF65-F5344CB8AC3E}">
        <p14:creationId xmlns="" xmlns:p14="http://schemas.microsoft.com/office/powerpoint/2010/main" val="21604300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Signs of inflammation</a:t>
            </a:r>
            <a:endParaRPr lang="en-IN" b="1" dirty="0">
              <a:solidFill>
                <a:srgbClr val="00B0F0"/>
              </a:solidFill>
            </a:endParaRPr>
          </a:p>
        </p:txBody>
      </p:sp>
      <p:sp>
        <p:nvSpPr>
          <p:cNvPr id="3" name="Content Placeholder 2"/>
          <p:cNvSpPr>
            <a:spLocks noGrp="1"/>
          </p:cNvSpPr>
          <p:nvPr>
            <p:ph idx="1"/>
          </p:nvPr>
        </p:nvSpPr>
        <p:spPr/>
        <p:txBody>
          <a:bodyPr/>
          <a:lstStyle/>
          <a:p>
            <a:pPr marL="0" indent="0">
              <a:buNone/>
            </a:pPr>
            <a:endParaRPr lang="en-IN" dirty="0"/>
          </a:p>
        </p:txBody>
      </p:sp>
      <p:sp>
        <p:nvSpPr>
          <p:cNvPr id="4" name="Flowchart: Process 3"/>
          <p:cNvSpPr/>
          <p:nvPr/>
        </p:nvSpPr>
        <p:spPr>
          <a:xfrm>
            <a:off x="3786182" y="1643050"/>
            <a:ext cx="1500198" cy="714380"/>
          </a:xfrm>
          <a:prstGeom prst="flowChartProcess">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Vascular changes</a:t>
            </a:r>
            <a:endParaRPr lang="en-IN" dirty="0">
              <a:solidFill>
                <a:schemeClr val="tx1"/>
              </a:solidFill>
            </a:endParaRPr>
          </a:p>
        </p:txBody>
      </p:sp>
      <p:sp>
        <p:nvSpPr>
          <p:cNvPr id="7" name="Flowchart: Process 6"/>
          <p:cNvSpPr/>
          <p:nvPr/>
        </p:nvSpPr>
        <p:spPr>
          <a:xfrm>
            <a:off x="1000100" y="2571744"/>
            <a:ext cx="1643074" cy="714380"/>
          </a:xfrm>
          <a:prstGeom prst="flowChartProcess">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Vasodilatation</a:t>
            </a:r>
            <a:endParaRPr lang="en-IN" dirty="0">
              <a:solidFill>
                <a:schemeClr val="tx1"/>
              </a:solidFill>
            </a:endParaRPr>
          </a:p>
        </p:txBody>
      </p:sp>
      <p:sp>
        <p:nvSpPr>
          <p:cNvPr id="8" name="Flowchart: Process 7"/>
          <p:cNvSpPr/>
          <p:nvPr/>
        </p:nvSpPr>
        <p:spPr>
          <a:xfrm>
            <a:off x="6286512" y="2571744"/>
            <a:ext cx="1500198" cy="714380"/>
          </a:xfrm>
          <a:prstGeom prst="flowChartProcess">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Capillary permeability</a:t>
            </a:r>
            <a:endParaRPr lang="en-IN" dirty="0">
              <a:solidFill>
                <a:schemeClr val="tx1"/>
              </a:solidFill>
            </a:endParaRPr>
          </a:p>
        </p:txBody>
      </p:sp>
      <p:sp>
        <p:nvSpPr>
          <p:cNvPr id="15" name="Oval 14"/>
          <p:cNvSpPr/>
          <p:nvPr/>
        </p:nvSpPr>
        <p:spPr>
          <a:xfrm>
            <a:off x="1142976" y="3714752"/>
            <a:ext cx="1428760" cy="785818"/>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chemeClr val="tx1"/>
                </a:solidFill>
              </a:rPr>
              <a:t>Heat / redness</a:t>
            </a:r>
            <a:endParaRPr lang="en-IN" b="1" dirty="0">
              <a:solidFill>
                <a:schemeClr val="tx1"/>
              </a:solidFill>
            </a:endParaRPr>
          </a:p>
        </p:txBody>
      </p:sp>
      <p:sp>
        <p:nvSpPr>
          <p:cNvPr id="16" name="Oval 15"/>
          <p:cNvSpPr/>
          <p:nvPr/>
        </p:nvSpPr>
        <p:spPr>
          <a:xfrm>
            <a:off x="6000760" y="5286388"/>
            <a:ext cx="1857388" cy="107157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chemeClr val="tx1"/>
                </a:solidFill>
              </a:rPr>
              <a:t>Temporary loss of function</a:t>
            </a:r>
            <a:endParaRPr lang="en-IN" b="1" dirty="0">
              <a:solidFill>
                <a:schemeClr val="tx1"/>
              </a:solidFill>
            </a:endParaRPr>
          </a:p>
        </p:txBody>
      </p:sp>
      <p:sp>
        <p:nvSpPr>
          <p:cNvPr id="17" name="Oval 16"/>
          <p:cNvSpPr/>
          <p:nvPr/>
        </p:nvSpPr>
        <p:spPr>
          <a:xfrm>
            <a:off x="1071538" y="5357826"/>
            <a:ext cx="1571636" cy="857256"/>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chemeClr val="tx1"/>
                </a:solidFill>
              </a:rPr>
              <a:t>Fever</a:t>
            </a:r>
            <a:endParaRPr lang="en-IN" b="1" dirty="0">
              <a:solidFill>
                <a:schemeClr val="tx1"/>
              </a:solidFill>
            </a:endParaRPr>
          </a:p>
        </p:txBody>
      </p:sp>
      <p:sp>
        <p:nvSpPr>
          <p:cNvPr id="18" name="Oval 17"/>
          <p:cNvSpPr/>
          <p:nvPr/>
        </p:nvSpPr>
        <p:spPr>
          <a:xfrm>
            <a:off x="4714876" y="4000504"/>
            <a:ext cx="1428760" cy="857256"/>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chemeClr val="tx1"/>
                </a:solidFill>
              </a:rPr>
              <a:t>Swelling</a:t>
            </a:r>
            <a:endParaRPr lang="en-IN" b="1" dirty="0">
              <a:solidFill>
                <a:schemeClr val="tx1"/>
              </a:solidFill>
            </a:endParaRPr>
          </a:p>
        </p:txBody>
      </p:sp>
      <p:sp>
        <p:nvSpPr>
          <p:cNvPr id="19" name="Oval 18"/>
          <p:cNvSpPr/>
          <p:nvPr/>
        </p:nvSpPr>
        <p:spPr>
          <a:xfrm>
            <a:off x="7500958" y="4000504"/>
            <a:ext cx="1500198" cy="857256"/>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chemeClr val="tx1"/>
                </a:solidFill>
              </a:rPr>
              <a:t>Pain</a:t>
            </a:r>
            <a:endParaRPr lang="en-IN" b="1" dirty="0">
              <a:solidFill>
                <a:schemeClr val="tx1"/>
              </a:solidFill>
            </a:endParaRPr>
          </a:p>
        </p:txBody>
      </p:sp>
      <p:cxnSp>
        <p:nvCxnSpPr>
          <p:cNvPr id="23" name="Straight Arrow Connector 22"/>
          <p:cNvCxnSpPr/>
          <p:nvPr/>
        </p:nvCxnSpPr>
        <p:spPr>
          <a:xfrm rot="5400000">
            <a:off x="1535885" y="4893479"/>
            <a:ext cx="642942"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1679555" y="3463925"/>
            <a:ext cx="357190"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0800000">
            <a:off x="1857356" y="1928802"/>
            <a:ext cx="1928826"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6823091" y="2249479"/>
            <a:ext cx="642942"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1536679" y="2249479"/>
            <a:ext cx="642942"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0800000">
            <a:off x="5286380" y="1928802"/>
            <a:ext cx="1857388"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0800000" flipV="1">
            <a:off x="5929322" y="3286124"/>
            <a:ext cx="857256" cy="642942"/>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18" idx="6"/>
          </p:cNvCxnSpPr>
          <p:nvPr/>
        </p:nvCxnSpPr>
        <p:spPr>
          <a:xfrm>
            <a:off x="6143636" y="4429132"/>
            <a:ext cx="1285884"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endCxn id="16" idx="1"/>
          </p:cNvCxnSpPr>
          <p:nvPr/>
        </p:nvCxnSpPr>
        <p:spPr>
          <a:xfrm>
            <a:off x="5573720" y="4857760"/>
            <a:ext cx="699048" cy="585556"/>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19" idx="4"/>
          </p:cNvCxnSpPr>
          <p:nvPr/>
        </p:nvCxnSpPr>
        <p:spPr>
          <a:xfrm rot="5400000">
            <a:off x="7697413" y="4804182"/>
            <a:ext cx="500066" cy="607223"/>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52564866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Signs of inflammation</a:t>
            </a:r>
            <a:endParaRPr lang="en-IN" b="1" dirty="0">
              <a:solidFill>
                <a:srgbClr val="00B0F0"/>
              </a:solidFill>
            </a:endParaRPr>
          </a:p>
        </p:txBody>
      </p:sp>
      <p:pic>
        <p:nvPicPr>
          <p:cNvPr id="4" name="Content Placeholder 3" descr="http://inflam.jst.go.jp/illust/images/illust.jpg"/>
          <p:cNvPicPr>
            <a:picLocks noGrp="1"/>
          </p:cNvPicPr>
          <p:nvPr>
            <p:ph idx="1"/>
          </p:nvPr>
        </p:nvPicPr>
        <p:blipFill>
          <a:blip r:embed="rId2"/>
          <a:srcRect/>
          <a:stretch>
            <a:fillRect/>
          </a:stretch>
        </p:blipFill>
        <p:spPr bwMode="auto">
          <a:xfrm>
            <a:off x="1224027" y="1600200"/>
            <a:ext cx="6695945" cy="4525963"/>
          </a:xfrm>
          <a:prstGeom prst="rect">
            <a:avLst/>
          </a:prstGeom>
          <a:noFill/>
          <a:ln w="9525">
            <a:noFill/>
            <a:miter lim="800000"/>
            <a:headEnd/>
            <a:tailEnd/>
          </a:ln>
        </p:spPr>
      </p:pic>
    </p:spTree>
    <p:extLst>
      <p:ext uri="{BB962C8B-B14F-4D97-AF65-F5344CB8AC3E}">
        <p14:creationId xmlns="" xmlns:p14="http://schemas.microsoft.com/office/powerpoint/2010/main" val="245375920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00B0F0"/>
                </a:solidFill>
              </a:rPr>
              <a:t>Inflammation and innate immunity</a:t>
            </a:r>
            <a:endParaRPr lang="en-IN" b="1" dirty="0">
              <a:solidFill>
                <a:srgbClr val="00B0F0"/>
              </a:solidFill>
            </a:endParaRPr>
          </a:p>
        </p:txBody>
      </p:sp>
      <p:pic>
        <p:nvPicPr>
          <p:cNvPr id="4" name="Content Placeholder 3"/>
          <p:cNvPicPr>
            <a:picLocks noGrp="1"/>
          </p:cNvPicPr>
          <p:nvPr>
            <p:ph idx="1"/>
          </p:nvPr>
        </p:nvPicPr>
        <p:blipFill>
          <a:blip r:embed="rId2"/>
          <a:srcRect l="14581" t="41788" r="48326" b="19629"/>
          <a:stretch>
            <a:fillRect/>
          </a:stretch>
        </p:blipFill>
        <p:spPr bwMode="auto">
          <a:xfrm>
            <a:off x="928662" y="1428736"/>
            <a:ext cx="7143800" cy="4500594"/>
          </a:xfrm>
          <a:prstGeom prst="rect">
            <a:avLst/>
          </a:prstGeom>
          <a:noFill/>
          <a:ln w="9525">
            <a:noFill/>
            <a:miter lim="800000"/>
            <a:headEnd/>
            <a:tailEnd/>
          </a:ln>
        </p:spPr>
      </p:pic>
      <p:sp>
        <p:nvSpPr>
          <p:cNvPr id="5" name="TextBox 4"/>
          <p:cNvSpPr txBox="1"/>
          <p:nvPr/>
        </p:nvSpPr>
        <p:spPr>
          <a:xfrm>
            <a:off x="285720" y="6072206"/>
            <a:ext cx="9437160" cy="615553"/>
          </a:xfrm>
          <a:prstGeom prst="rect">
            <a:avLst/>
          </a:prstGeom>
          <a:noFill/>
        </p:spPr>
        <p:txBody>
          <a:bodyPr wrap="square" rtlCol="0">
            <a:spAutoFit/>
          </a:bodyPr>
          <a:lstStyle/>
          <a:p>
            <a:r>
              <a:rPr lang="en-IN" sz="1700" dirty="0" smtClean="0"/>
              <a:t>Mast cells –  similar to </a:t>
            </a:r>
            <a:r>
              <a:rPr lang="en-IN" sz="1700" dirty="0" err="1" smtClean="0"/>
              <a:t>basophils</a:t>
            </a:r>
            <a:r>
              <a:rPr lang="en-IN" sz="1700" dirty="0" smtClean="0"/>
              <a:t> in blood; </a:t>
            </a:r>
          </a:p>
          <a:p>
            <a:r>
              <a:rPr lang="en-IN" sz="1700" dirty="0" smtClean="0"/>
              <a:t>mast cells are present in tissues and release histamines  in response to wound / infection /irritant</a:t>
            </a:r>
            <a:endParaRPr lang="en-IN" sz="1700" dirty="0"/>
          </a:p>
        </p:txBody>
      </p:sp>
      <p:sp>
        <p:nvSpPr>
          <p:cNvPr id="6" name="Oval 5"/>
          <p:cNvSpPr/>
          <p:nvPr/>
        </p:nvSpPr>
        <p:spPr>
          <a:xfrm>
            <a:off x="5929322" y="1285860"/>
            <a:ext cx="1357322" cy="500066"/>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smtClean="0">
                <a:solidFill>
                  <a:schemeClr val="tx1"/>
                </a:solidFill>
              </a:rPr>
              <a:t>Histamine  </a:t>
            </a:r>
            <a:endParaRPr lang="en-IN" sz="1400" dirty="0">
              <a:solidFill>
                <a:schemeClr val="tx1"/>
              </a:solidFill>
            </a:endParaRPr>
          </a:p>
        </p:txBody>
      </p:sp>
      <p:cxnSp>
        <p:nvCxnSpPr>
          <p:cNvPr id="7" name="Straight Arrow Connector 6"/>
          <p:cNvCxnSpPr/>
          <p:nvPr/>
        </p:nvCxnSpPr>
        <p:spPr>
          <a:xfrm rot="10800000" flipV="1">
            <a:off x="5357818" y="1785926"/>
            <a:ext cx="857256" cy="642942"/>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214282" y="4714884"/>
            <a:ext cx="1357322" cy="500066"/>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smtClean="0">
                <a:solidFill>
                  <a:schemeClr val="tx1"/>
                </a:solidFill>
              </a:rPr>
              <a:t>Pathogen removal</a:t>
            </a:r>
            <a:endParaRPr lang="en-IN" sz="1400" dirty="0">
              <a:solidFill>
                <a:schemeClr val="tx1"/>
              </a:solidFill>
            </a:endParaRPr>
          </a:p>
        </p:txBody>
      </p:sp>
      <p:sp>
        <p:nvSpPr>
          <p:cNvPr id="9" name="Oval 8"/>
          <p:cNvSpPr/>
          <p:nvPr/>
        </p:nvSpPr>
        <p:spPr>
          <a:xfrm>
            <a:off x="5000628" y="5429264"/>
            <a:ext cx="2214578" cy="71438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dirty="0" smtClean="0">
                <a:solidFill>
                  <a:schemeClr val="tx1"/>
                </a:solidFill>
              </a:rPr>
              <a:t>Adaptive immune response</a:t>
            </a:r>
            <a:endParaRPr lang="en-IN" sz="1400" dirty="0">
              <a:solidFill>
                <a:schemeClr val="tx1"/>
              </a:solidFill>
            </a:endParaRPr>
          </a:p>
        </p:txBody>
      </p:sp>
      <p:cxnSp>
        <p:nvCxnSpPr>
          <p:cNvPr id="10" name="Straight Arrow Connector 9"/>
          <p:cNvCxnSpPr/>
          <p:nvPr/>
        </p:nvCxnSpPr>
        <p:spPr>
          <a:xfrm>
            <a:off x="3714744" y="5715016"/>
            <a:ext cx="1071570"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000496" y="5357826"/>
            <a:ext cx="642942" cy="369332"/>
          </a:xfrm>
          <a:prstGeom prst="rect">
            <a:avLst/>
          </a:prstGeom>
          <a:noFill/>
        </p:spPr>
        <p:txBody>
          <a:bodyPr wrap="square" rtlCol="0">
            <a:spAutoFit/>
          </a:bodyPr>
          <a:lstStyle/>
          <a:p>
            <a:r>
              <a:rPr lang="en-IN" b="1" dirty="0" smtClean="0">
                <a:solidFill>
                  <a:srgbClr val="FF0000"/>
                </a:solidFill>
              </a:rPr>
              <a:t>+ + +</a:t>
            </a:r>
            <a:endParaRPr lang="en-IN" b="1" dirty="0">
              <a:solidFill>
                <a:srgbClr val="FF0000"/>
              </a:solidFill>
            </a:endParaRPr>
          </a:p>
        </p:txBody>
      </p:sp>
    </p:spTree>
    <p:extLst>
      <p:ext uri="{BB962C8B-B14F-4D97-AF65-F5344CB8AC3E}">
        <p14:creationId xmlns="" xmlns:p14="http://schemas.microsoft.com/office/powerpoint/2010/main" val="228608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9" grpId="0" animBg="1"/>
      <p:bldP spid="1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00B0F0"/>
                </a:solidFill>
              </a:rPr>
              <a:t>Summary: role of Inflammation in innate immunity</a:t>
            </a:r>
            <a:endParaRPr lang="en-IN" dirty="0"/>
          </a:p>
        </p:txBody>
      </p:sp>
      <p:sp>
        <p:nvSpPr>
          <p:cNvPr id="3" name="Content Placeholder 2"/>
          <p:cNvSpPr>
            <a:spLocks noGrp="1"/>
          </p:cNvSpPr>
          <p:nvPr>
            <p:ph idx="1"/>
          </p:nvPr>
        </p:nvSpPr>
        <p:spPr>
          <a:xfrm>
            <a:off x="457200" y="1928802"/>
            <a:ext cx="8229600" cy="4197361"/>
          </a:xfrm>
        </p:spPr>
        <p:txBody>
          <a:bodyPr/>
          <a:lstStyle/>
          <a:p>
            <a:r>
              <a:rPr lang="en-IN" sz="2800" dirty="0" smtClean="0"/>
              <a:t>Initiation of phagocytosis – killing of pathogen</a:t>
            </a:r>
          </a:p>
          <a:p>
            <a:pPr>
              <a:buNone/>
            </a:pPr>
            <a:endParaRPr lang="en-IN" sz="2800" dirty="0" smtClean="0"/>
          </a:p>
          <a:p>
            <a:r>
              <a:rPr lang="en-IN" sz="2800" dirty="0" smtClean="0"/>
              <a:t>Limiting the spread of infection</a:t>
            </a:r>
          </a:p>
          <a:p>
            <a:pPr>
              <a:buNone/>
            </a:pPr>
            <a:endParaRPr lang="en-IN" sz="2800" dirty="0" smtClean="0"/>
          </a:p>
          <a:p>
            <a:r>
              <a:rPr lang="en-IN" sz="2800" dirty="0" smtClean="0"/>
              <a:t>Stimulate adaptive immune response</a:t>
            </a:r>
          </a:p>
          <a:p>
            <a:pPr>
              <a:buNone/>
            </a:pPr>
            <a:endParaRPr lang="en-IN" sz="2800" dirty="0" smtClean="0"/>
          </a:p>
          <a:p>
            <a:r>
              <a:rPr lang="en-IN" sz="2800" dirty="0" smtClean="0"/>
              <a:t>Initiate tissue repair</a:t>
            </a:r>
          </a:p>
          <a:p>
            <a:endParaRPr lang="en-IN" dirty="0" smtClean="0"/>
          </a:p>
          <a:p>
            <a:endParaRPr lang="en-IN" dirty="0"/>
          </a:p>
        </p:txBody>
      </p:sp>
    </p:spTree>
    <p:extLst>
      <p:ext uri="{BB962C8B-B14F-4D97-AF65-F5344CB8AC3E}">
        <p14:creationId xmlns="" xmlns:p14="http://schemas.microsoft.com/office/powerpoint/2010/main" val="51848208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74638"/>
            <a:ext cx="8401080" cy="1143000"/>
          </a:xfrm>
        </p:spPr>
        <p:txBody>
          <a:bodyPr>
            <a:normAutofit/>
          </a:bodyPr>
          <a:lstStyle/>
          <a:p>
            <a:r>
              <a:rPr lang="en-IN" sz="3600" b="1" dirty="0" smtClean="0">
                <a:solidFill>
                  <a:srgbClr val="00B0F0"/>
                </a:solidFill>
              </a:rPr>
              <a:t>Not everything about Inflammation is good  </a:t>
            </a:r>
            <a:endParaRPr lang="en-IN" sz="3600" b="1" dirty="0">
              <a:solidFill>
                <a:srgbClr val="00B0F0"/>
              </a:solidFill>
            </a:endParaRPr>
          </a:p>
        </p:txBody>
      </p:sp>
      <p:pic>
        <p:nvPicPr>
          <p:cNvPr id="4" name="Content Placeholder 3" descr="http://1.bp.blogspot.com/-2lkA1Bvehg8/UeKhgXGGOMI/AAAAAAAABx4/RygzkhE-ppY/s640/good_versus_bad_143055.jpg"/>
          <p:cNvPicPr>
            <a:picLocks noGrp="1"/>
          </p:cNvPicPr>
          <p:nvPr>
            <p:ph idx="1"/>
          </p:nvPr>
        </p:nvPicPr>
        <p:blipFill>
          <a:blip r:embed="rId3"/>
          <a:srcRect/>
          <a:stretch>
            <a:fillRect/>
          </a:stretch>
        </p:blipFill>
        <p:spPr bwMode="auto">
          <a:xfrm>
            <a:off x="1142976" y="1785926"/>
            <a:ext cx="6858048" cy="4071966"/>
          </a:xfrm>
          <a:prstGeom prst="rect">
            <a:avLst/>
          </a:prstGeom>
          <a:noFill/>
          <a:ln w="9525">
            <a:noFill/>
            <a:miter lim="800000"/>
            <a:headEnd/>
            <a:tailEnd/>
          </a:ln>
        </p:spPr>
      </p:pic>
    </p:spTree>
    <p:extLst>
      <p:ext uri="{BB962C8B-B14F-4D97-AF65-F5344CB8AC3E}">
        <p14:creationId xmlns="" xmlns:p14="http://schemas.microsoft.com/office/powerpoint/2010/main" val="302980317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74638"/>
            <a:ext cx="8401080" cy="1011222"/>
          </a:xfrm>
        </p:spPr>
        <p:txBody>
          <a:bodyPr>
            <a:normAutofit/>
          </a:bodyPr>
          <a:lstStyle/>
          <a:p>
            <a:r>
              <a:rPr lang="en-IN" sz="3600" b="1" dirty="0" smtClean="0">
                <a:solidFill>
                  <a:srgbClr val="00B0F0"/>
                </a:solidFill>
              </a:rPr>
              <a:t>The good and bad about inflammation</a:t>
            </a:r>
            <a:endParaRPr lang="en-IN" sz="3600" b="1" dirty="0">
              <a:solidFill>
                <a:srgbClr val="00B0F0"/>
              </a:solidFill>
            </a:endParaRPr>
          </a:p>
        </p:txBody>
      </p:sp>
      <p:pic>
        <p:nvPicPr>
          <p:cNvPr id="4" name="Content Placeholder 3" descr="https://livingwellnessblog.files.wordpress.com/2012/12/inflammation-good-bad1.png"/>
          <p:cNvPicPr>
            <a:picLocks noGrp="1"/>
          </p:cNvPicPr>
          <p:nvPr>
            <p:ph idx="1"/>
          </p:nvPr>
        </p:nvPicPr>
        <p:blipFill>
          <a:blip r:embed="rId2"/>
          <a:srcRect/>
          <a:stretch>
            <a:fillRect/>
          </a:stretch>
        </p:blipFill>
        <p:spPr bwMode="auto">
          <a:xfrm>
            <a:off x="428596" y="1928802"/>
            <a:ext cx="8167965" cy="2249238"/>
          </a:xfrm>
          <a:prstGeom prst="rect">
            <a:avLst/>
          </a:prstGeom>
          <a:noFill/>
          <a:ln w="9525">
            <a:noFill/>
            <a:miter lim="800000"/>
            <a:headEnd/>
            <a:tailEnd/>
          </a:ln>
        </p:spPr>
      </p:pic>
      <p:sp>
        <p:nvSpPr>
          <p:cNvPr id="5" name="Rectangle 4"/>
          <p:cNvSpPr/>
          <p:nvPr/>
        </p:nvSpPr>
        <p:spPr>
          <a:xfrm>
            <a:off x="5429256" y="1928802"/>
            <a:ext cx="3357586" cy="2643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5429256" y="4786322"/>
            <a:ext cx="1143008" cy="10001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p:cNvSpPr txBox="1"/>
          <p:nvPr/>
        </p:nvSpPr>
        <p:spPr>
          <a:xfrm>
            <a:off x="1071538" y="1500174"/>
            <a:ext cx="2857520" cy="369332"/>
          </a:xfrm>
          <a:prstGeom prst="rect">
            <a:avLst/>
          </a:prstGeom>
          <a:noFill/>
        </p:spPr>
        <p:txBody>
          <a:bodyPr wrap="square" rtlCol="0">
            <a:spAutoFit/>
          </a:bodyPr>
          <a:lstStyle/>
          <a:p>
            <a:r>
              <a:rPr lang="en-IN" b="1" dirty="0" smtClean="0">
                <a:solidFill>
                  <a:srgbClr val="FF0000"/>
                </a:solidFill>
              </a:rPr>
              <a:t>Acute /short-term -Good</a:t>
            </a:r>
            <a:endParaRPr lang="en-IN" b="1" dirty="0">
              <a:solidFill>
                <a:srgbClr val="FF0000"/>
              </a:solidFill>
            </a:endParaRPr>
          </a:p>
        </p:txBody>
      </p:sp>
      <p:sp>
        <p:nvSpPr>
          <p:cNvPr id="9" name="TextBox 8"/>
          <p:cNvSpPr txBox="1"/>
          <p:nvPr/>
        </p:nvSpPr>
        <p:spPr>
          <a:xfrm>
            <a:off x="5143504" y="1571612"/>
            <a:ext cx="2857520" cy="369332"/>
          </a:xfrm>
          <a:prstGeom prst="rect">
            <a:avLst/>
          </a:prstGeom>
          <a:noFill/>
        </p:spPr>
        <p:txBody>
          <a:bodyPr wrap="square" rtlCol="0">
            <a:spAutoFit/>
          </a:bodyPr>
          <a:lstStyle/>
          <a:p>
            <a:r>
              <a:rPr lang="en-IN" b="1" dirty="0" smtClean="0">
                <a:solidFill>
                  <a:srgbClr val="FF0000"/>
                </a:solidFill>
              </a:rPr>
              <a:t>chronic /long-term - Bad</a:t>
            </a:r>
            <a:endParaRPr lang="en-IN" b="1" dirty="0">
              <a:solidFill>
                <a:srgbClr val="FF0000"/>
              </a:solidFill>
            </a:endParaRPr>
          </a:p>
        </p:txBody>
      </p:sp>
    </p:spTree>
    <p:extLst>
      <p:ext uri="{BB962C8B-B14F-4D97-AF65-F5344CB8AC3E}">
        <p14:creationId xmlns="" xmlns:p14="http://schemas.microsoft.com/office/powerpoint/2010/main" val="150919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p:bldP spid="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274638"/>
            <a:ext cx="8543956" cy="868346"/>
          </a:xfrm>
        </p:spPr>
        <p:txBody>
          <a:bodyPr>
            <a:noAutofit/>
          </a:bodyPr>
          <a:lstStyle/>
          <a:p>
            <a:r>
              <a:rPr lang="en-IN" sz="4000" b="1" dirty="0" smtClean="0">
                <a:solidFill>
                  <a:srgbClr val="00B0F0"/>
                </a:solidFill>
              </a:rPr>
              <a:t>Chronic inflammation = tissue damage</a:t>
            </a:r>
            <a:endParaRPr lang="en-IN" sz="4000" b="1" dirty="0">
              <a:solidFill>
                <a:srgbClr val="00B0F0"/>
              </a:solidFill>
            </a:endParaRPr>
          </a:p>
        </p:txBody>
      </p:sp>
      <p:sp>
        <p:nvSpPr>
          <p:cNvPr id="3" name="Content Placeholder 2"/>
          <p:cNvSpPr>
            <a:spLocks noGrp="1"/>
          </p:cNvSpPr>
          <p:nvPr>
            <p:ph sz="half" idx="1"/>
          </p:nvPr>
        </p:nvSpPr>
        <p:spPr/>
        <p:txBody>
          <a:bodyPr>
            <a:normAutofit lnSpcReduction="10000"/>
          </a:bodyPr>
          <a:lstStyle/>
          <a:p>
            <a:r>
              <a:rPr lang="en-US" sz="2400" dirty="0" smtClean="0"/>
              <a:t>Chronic inflammation - macrophages in the injured tissue. </a:t>
            </a:r>
          </a:p>
          <a:p>
            <a:endParaRPr lang="en-US" sz="2400" dirty="0" smtClean="0"/>
          </a:p>
          <a:p>
            <a:r>
              <a:rPr lang="en-US" sz="2400" dirty="0" smtClean="0"/>
              <a:t>Macrophages release toxins (including </a:t>
            </a:r>
            <a:r>
              <a:rPr lang="en-US" sz="2400" dirty="0" smtClean="0">
                <a:solidFill>
                  <a:srgbClr val="FF0000"/>
                </a:solidFill>
              </a:rPr>
              <a:t>reactive oxygen species or ROS</a:t>
            </a:r>
            <a:r>
              <a:rPr lang="en-US" sz="2400" dirty="0" smtClean="0"/>
              <a:t>) that injure tissues</a:t>
            </a:r>
          </a:p>
          <a:p>
            <a:endParaRPr lang="en-US" sz="2400" dirty="0" smtClean="0"/>
          </a:p>
          <a:p>
            <a:r>
              <a:rPr lang="en-US" sz="2400" dirty="0" smtClean="0"/>
              <a:t>chronic inflammation is almost always accompanied by tissue destruction.</a:t>
            </a:r>
            <a:endParaRPr lang="en-IN" sz="2400" dirty="0"/>
          </a:p>
        </p:txBody>
      </p:sp>
      <p:pic>
        <p:nvPicPr>
          <p:cNvPr id="5" name="Content Placeholder 4" descr="https://upload.wikimedia.org/wikipedia/commons/1/1d/Inflammation_of_prostate.jpg"/>
          <p:cNvPicPr>
            <a:picLocks noGrp="1"/>
          </p:cNvPicPr>
          <p:nvPr>
            <p:ph sz="half" idx="2"/>
          </p:nvPr>
        </p:nvPicPr>
        <p:blipFill>
          <a:blip r:embed="rId2" cstate="print"/>
          <a:srcRect r="58208" b="69843"/>
          <a:stretch>
            <a:fillRect/>
          </a:stretch>
        </p:blipFill>
        <p:spPr bwMode="auto">
          <a:xfrm>
            <a:off x="5214942" y="1643050"/>
            <a:ext cx="3143272" cy="2000264"/>
          </a:xfrm>
          <a:prstGeom prst="rect">
            <a:avLst/>
          </a:prstGeom>
          <a:noFill/>
          <a:ln w="9525">
            <a:noFill/>
            <a:miter lim="800000"/>
            <a:headEnd/>
            <a:tailEnd/>
          </a:ln>
        </p:spPr>
      </p:pic>
      <p:pic>
        <p:nvPicPr>
          <p:cNvPr id="6" name="Picture 5" descr="https://upload.wikimedia.org/wikipedia/commons/1/1d/Inflammation_of_prostate.jpg"/>
          <p:cNvPicPr/>
          <p:nvPr/>
        </p:nvPicPr>
        <p:blipFill>
          <a:blip r:embed="rId3" cstate="print"/>
          <a:srcRect l="28936" t="48188" r="38555" b="4965"/>
          <a:stretch>
            <a:fillRect/>
          </a:stretch>
        </p:blipFill>
        <p:spPr bwMode="auto">
          <a:xfrm>
            <a:off x="5214942" y="4357694"/>
            <a:ext cx="3214710" cy="2000264"/>
          </a:xfrm>
          <a:prstGeom prst="rect">
            <a:avLst/>
          </a:prstGeom>
          <a:noFill/>
          <a:ln w="9525">
            <a:noFill/>
            <a:miter lim="800000"/>
            <a:headEnd/>
            <a:tailEnd/>
          </a:ln>
        </p:spPr>
      </p:pic>
      <p:sp>
        <p:nvSpPr>
          <p:cNvPr id="7" name="TextBox 6"/>
          <p:cNvSpPr txBox="1"/>
          <p:nvPr/>
        </p:nvSpPr>
        <p:spPr>
          <a:xfrm>
            <a:off x="6286512" y="1285860"/>
            <a:ext cx="1196161" cy="307777"/>
          </a:xfrm>
          <a:prstGeom prst="rect">
            <a:avLst/>
          </a:prstGeom>
          <a:noFill/>
        </p:spPr>
        <p:txBody>
          <a:bodyPr wrap="none" rtlCol="0">
            <a:spAutoFit/>
          </a:bodyPr>
          <a:lstStyle/>
          <a:p>
            <a:r>
              <a:rPr lang="en-IN" sz="1400" dirty="0" smtClean="0"/>
              <a:t>Normal tissue</a:t>
            </a:r>
            <a:endParaRPr lang="en-IN" sz="1400" dirty="0"/>
          </a:p>
        </p:txBody>
      </p:sp>
      <p:sp>
        <p:nvSpPr>
          <p:cNvPr id="8" name="TextBox 7"/>
          <p:cNvSpPr txBox="1"/>
          <p:nvPr/>
        </p:nvSpPr>
        <p:spPr>
          <a:xfrm>
            <a:off x="5643570" y="4000504"/>
            <a:ext cx="2317494" cy="307777"/>
          </a:xfrm>
          <a:prstGeom prst="rect">
            <a:avLst/>
          </a:prstGeom>
          <a:noFill/>
        </p:spPr>
        <p:txBody>
          <a:bodyPr wrap="none" rtlCol="0">
            <a:spAutoFit/>
          </a:bodyPr>
          <a:lstStyle/>
          <a:p>
            <a:r>
              <a:rPr lang="en-IN" sz="1400" dirty="0" smtClean="0"/>
              <a:t>Tissue : chronic inflammation</a:t>
            </a:r>
            <a:endParaRPr lang="en-IN" sz="1400" dirty="0"/>
          </a:p>
        </p:txBody>
      </p:sp>
    </p:spTree>
    <p:extLst>
      <p:ext uri="{BB962C8B-B14F-4D97-AF65-F5344CB8AC3E}">
        <p14:creationId xmlns="" xmlns:p14="http://schemas.microsoft.com/office/powerpoint/2010/main" val="220066454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00B0F0"/>
                </a:solidFill>
              </a:rPr>
              <a:t>Chronic inflammation and tissue damage</a:t>
            </a:r>
            <a:endParaRPr lang="en-IN" b="1" dirty="0">
              <a:solidFill>
                <a:srgbClr val="00B0F0"/>
              </a:solidFill>
            </a:endParaRPr>
          </a:p>
        </p:txBody>
      </p:sp>
      <p:pic>
        <p:nvPicPr>
          <p:cNvPr id="4" name="Content Placeholder 3" descr="http://www.nature.com/nrm/journal/v6/n12/images/nrm1763-f2.jpg"/>
          <p:cNvPicPr>
            <a:picLocks noGrp="1"/>
          </p:cNvPicPr>
          <p:nvPr>
            <p:ph idx="1"/>
          </p:nvPr>
        </p:nvPicPr>
        <p:blipFill>
          <a:blip r:embed="rId3"/>
          <a:srcRect/>
          <a:stretch>
            <a:fillRect/>
          </a:stretch>
        </p:blipFill>
        <p:spPr bwMode="auto">
          <a:xfrm>
            <a:off x="1214414" y="2143116"/>
            <a:ext cx="5286412" cy="3429024"/>
          </a:xfrm>
          <a:prstGeom prst="rect">
            <a:avLst/>
          </a:prstGeom>
          <a:noFill/>
          <a:ln w="9525">
            <a:noFill/>
            <a:miter lim="800000"/>
            <a:headEnd/>
            <a:tailEnd/>
          </a:ln>
        </p:spPr>
      </p:pic>
      <p:sp>
        <p:nvSpPr>
          <p:cNvPr id="5" name="Left Arrow 4"/>
          <p:cNvSpPr/>
          <p:nvPr/>
        </p:nvSpPr>
        <p:spPr>
          <a:xfrm rot="8928495">
            <a:off x="6213771" y="3116933"/>
            <a:ext cx="785818"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Left Arrow 5"/>
          <p:cNvSpPr/>
          <p:nvPr/>
        </p:nvSpPr>
        <p:spPr>
          <a:xfrm rot="12576235">
            <a:off x="6216720" y="3894861"/>
            <a:ext cx="785818"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Cloud 7"/>
          <p:cNvSpPr/>
          <p:nvPr/>
        </p:nvSpPr>
        <p:spPr>
          <a:xfrm>
            <a:off x="7072330" y="2071678"/>
            <a:ext cx="1714512" cy="1214446"/>
          </a:xfrm>
          <a:prstGeom prst="cloud">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chemeClr val="tx1">
                    <a:lumMod val="75000"/>
                    <a:lumOff val="25000"/>
                  </a:schemeClr>
                </a:solidFill>
              </a:rPr>
              <a:t>Reduced tissue function</a:t>
            </a:r>
            <a:endParaRPr lang="en-IN" b="1" dirty="0">
              <a:solidFill>
                <a:schemeClr val="tx1">
                  <a:lumMod val="75000"/>
                  <a:lumOff val="25000"/>
                </a:schemeClr>
              </a:solidFill>
            </a:endParaRPr>
          </a:p>
        </p:txBody>
      </p:sp>
      <p:sp>
        <p:nvSpPr>
          <p:cNvPr id="9" name="Cloud 8"/>
          <p:cNvSpPr/>
          <p:nvPr/>
        </p:nvSpPr>
        <p:spPr>
          <a:xfrm>
            <a:off x="7072330" y="3929066"/>
            <a:ext cx="1714512" cy="1214446"/>
          </a:xfrm>
          <a:prstGeom prst="cloud">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chemeClr val="tx1">
                    <a:lumMod val="75000"/>
                    <a:lumOff val="25000"/>
                  </a:schemeClr>
                </a:solidFill>
              </a:rPr>
              <a:t>Tissue damage</a:t>
            </a:r>
            <a:endParaRPr lang="en-IN" b="1" dirty="0">
              <a:solidFill>
                <a:schemeClr val="tx1">
                  <a:lumMod val="75000"/>
                  <a:lumOff val="25000"/>
                </a:schemeClr>
              </a:solidFill>
            </a:endParaRPr>
          </a:p>
        </p:txBody>
      </p:sp>
      <p:sp>
        <p:nvSpPr>
          <p:cNvPr id="11" name="Oval 10"/>
          <p:cNvSpPr/>
          <p:nvPr/>
        </p:nvSpPr>
        <p:spPr>
          <a:xfrm>
            <a:off x="357158" y="1357298"/>
            <a:ext cx="2071702" cy="1000132"/>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lumMod val="75000"/>
                    <a:lumOff val="25000"/>
                  </a:schemeClr>
                </a:solidFill>
              </a:rPr>
              <a:t>Chronic inflammation</a:t>
            </a:r>
            <a:endParaRPr lang="en-IN" dirty="0">
              <a:solidFill>
                <a:schemeClr val="tx1">
                  <a:lumMod val="75000"/>
                  <a:lumOff val="25000"/>
                </a:schemeClr>
              </a:solidFill>
            </a:endParaRPr>
          </a:p>
        </p:txBody>
      </p:sp>
      <p:sp>
        <p:nvSpPr>
          <p:cNvPr id="12" name="Left Arrow 11"/>
          <p:cNvSpPr/>
          <p:nvPr/>
        </p:nvSpPr>
        <p:spPr>
          <a:xfrm rot="12334818">
            <a:off x="2411984" y="2321543"/>
            <a:ext cx="1068316" cy="2146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8" name="Straight Arrow Connector 17"/>
          <p:cNvCxnSpPr/>
          <p:nvPr/>
        </p:nvCxnSpPr>
        <p:spPr>
          <a:xfrm rot="5400000">
            <a:off x="-249271" y="3892553"/>
            <a:ext cx="2928958"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85720" y="5500702"/>
            <a:ext cx="2071702" cy="1000132"/>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lumMod val="75000"/>
                    <a:lumOff val="25000"/>
                  </a:schemeClr>
                </a:solidFill>
              </a:rPr>
              <a:t>Activation of immune cells</a:t>
            </a:r>
            <a:endParaRPr lang="en-IN" dirty="0">
              <a:solidFill>
                <a:schemeClr val="tx1">
                  <a:lumMod val="75000"/>
                  <a:lumOff val="25000"/>
                </a:schemeClr>
              </a:solidFill>
            </a:endParaRPr>
          </a:p>
        </p:txBody>
      </p:sp>
      <p:cxnSp>
        <p:nvCxnSpPr>
          <p:cNvPr id="20" name="Straight Arrow Connector 19"/>
          <p:cNvCxnSpPr/>
          <p:nvPr/>
        </p:nvCxnSpPr>
        <p:spPr>
          <a:xfrm rot="5400000" flipH="1" flipV="1">
            <a:off x="7644628" y="5642784"/>
            <a:ext cx="857256"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428860" y="6072206"/>
            <a:ext cx="5643602" cy="158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143372" y="5715016"/>
            <a:ext cx="2714644" cy="369332"/>
          </a:xfrm>
          <a:prstGeom prst="rect">
            <a:avLst/>
          </a:prstGeom>
          <a:noFill/>
        </p:spPr>
        <p:txBody>
          <a:bodyPr wrap="square" rtlCol="0">
            <a:spAutoFit/>
          </a:bodyPr>
          <a:lstStyle/>
          <a:p>
            <a:r>
              <a:rPr lang="en-IN" b="1" dirty="0" smtClean="0">
                <a:solidFill>
                  <a:srgbClr val="FF0000"/>
                </a:solidFill>
              </a:rPr>
              <a:t>Killing of host cells</a:t>
            </a:r>
            <a:endParaRPr lang="en-IN" b="1" dirty="0">
              <a:solidFill>
                <a:srgbClr val="FF0000"/>
              </a:solidFill>
            </a:endParaRPr>
          </a:p>
        </p:txBody>
      </p:sp>
    </p:spTree>
    <p:extLst>
      <p:ext uri="{BB962C8B-B14F-4D97-AF65-F5344CB8AC3E}">
        <p14:creationId xmlns="" xmlns:p14="http://schemas.microsoft.com/office/powerpoint/2010/main" val="203634022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290"/>
            <a:ext cx="8229600" cy="928710"/>
          </a:xfrm>
        </p:spPr>
        <p:txBody>
          <a:bodyPr>
            <a:normAutofit/>
          </a:bodyPr>
          <a:lstStyle/>
          <a:p>
            <a:r>
              <a:rPr lang="en-IN" sz="4000" b="1" dirty="0" smtClean="0">
                <a:solidFill>
                  <a:srgbClr val="00B0F0"/>
                </a:solidFill>
              </a:rPr>
              <a:t>Chronic inflammation and Cancer</a:t>
            </a:r>
            <a:endParaRPr lang="en-IN" sz="4000" b="1" dirty="0">
              <a:solidFill>
                <a:srgbClr val="00B0F0"/>
              </a:solidFill>
            </a:endParaRPr>
          </a:p>
        </p:txBody>
      </p:sp>
      <p:pic>
        <p:nvPicPr>
          <p:cNvPr id="4" name="Content Placeholder 3" descr="http://www.nature.com/nrc/journal/v4/n8/images/nrc1410-f2.jpg"/>
          <p:cNvPicPr>
            <a:picLocks noGrp="1"/>
          </p:cNvPicPr>
          <p:nvPr>
            <p:ph idx="1"/>
          </p:nvPr>
        </p:nvPicPr>
        <p:blipFill>
          <a:blip r:embed="rId3"/>
          <a:srcRect/>
          <a:stretch>
            <a:fillRect/>
          </a:stretch>
        </p:blipFill>
        <p:spPr bwMode="auto">
          <a:xfrm>
            <a:off x="2714612" y="1714488"/>
            <a:ext cx="4000528" cy="4829196"/>
          </a:xfrm>
          <a:prstGeom prst="rect">
            <a:avLst/>
          </a:prstGeom>
          <a:noFill/>
          <a:ln w="9525">
            <a:noFill/>
            <a:miter lim="800000"/>
            <a:headEnd/>
            <a:tailEnd/>
          </a:ln>
        </p:spPr>
      </p:pic>
      <p:sp>
        <p:nvSpPr>
          <p:cNvPr id="6" name="Explosion 1 5"/>
          <p:cNvSpPr/>
          <p:nvPr/>
        </p:nvSpPr>
        <p:spPr>
          <a:xfrm>
            <a:off x="285720" y="1500174"/>
            <a:ext cx="1428760" cy="1285884"/>
          </a:xfrm>
          <a:prstGeom prst="irregularSeal1">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chemeClr val="tx1"/>
                </a:solidFill>
              </a:rPr>
              <a:t>ROS</a:t>
            </a:r>
          </a:p>
          <a:p>
            <a:pPr algn="ctr"/>
            <a:r>
              <a:rPr lang="en-IN" sz="1600" b="1" dirty="0" smtClean="0">
                <a:solidFill>
                  <a:schemeClr val="tx1"/>
                </a:solidFill>
              </a:rPr>
              <a:t>O</a:t>
            </a:r>
            <a:r>
              <a:rPr lang="en-IN" sz="1600" b="1" baseline="-25000" dirty="0" smtClean="0">
                <a:solidFill>
                  <a:schemeClr val="tx1"/>
                </a:solidFill>
              </a:rPr>
              <a:t>2</a:t>
            </a:r>
            <a:r>
              <a:rPr lang="en-IN" sz="1600" b="1" baseline="30000" dirty="0" smtClean="0">
                <a:solidFill>
                  <a:schemeClr val="tx1"/>
                </a:solidFill>
              </a:rPr>
              <a:t>-</a:t>
            </a:r>
            <a:r>
              <a:rPr lang="en-IN" sz="1600" b="1" dirty="0" smtClean="0">
                <a:solidFill>
                  <a:schemeClr val="tx1"/>
                </a:solidFill>
              </a:rPr>
              <a:t>   OH</a:t>
            </a:r>
            <a:r>
              <a:rPr lang="en-IN" sz="1600" b="1" baseline="30000" dirty="0" smtClean="0">
                <a:solidFill>
                  <a:schemeClr val="tx1"/>
                </a:solidFill>
              </a:rPr>
              <a:t>-</a:t>
            </a:r>
            <a:endParaRPr lang="en-IN" sz="1600" b="1" baseline="30000" dirty="0">
              <a:solidFill>
                <a:schemeClr val="tx1"/>
              </a:solidFill>
            </a:endParaRPr>
          </a:p>
        </p:txBody>
      </p:sp>
      <p:sp>
        <p:nvSpPr>
          <p:cNvPr id="7" name="Curved Down Arrow 6"/>
          <p:cNvSpPr/>
          <p:nvPr/>
        </p:nvSpPr>
        <p:spPr>
          <a:xfrm rot="474909">
            <a:off x="1785918" y="1928802"/>
            <a:ext cx="1000132" cy="500066"/>
          </a:xfrm>
          <a:prstGeom prst="curvedDownArrow">
            <a:avLst>
              <a:gd name="adj1" fmla="val 25000"/>
              <a:gd name="adj2" fmla="val 37978"/>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8" name="6-Point Star 7"/>
          <p:cNvSpPr/>
          <p:nvPr/>
        </p:nvSpPr>
        <p:spPr>
          <a:xfrm flipH="1">
            <a:off x="4071933" y="3071810"/>
            <a:ext cx="71438" cy="71438"/>
          </a:xfrm>
          <a:prstGeom prst="star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p:cNvSpPr/>
          <p:nvPr/>
        </p:nvSpPr>
        <p:spPr>
          <a:xfrm>
            <a:off x="2786050" y="2285992"/>
            <a:ext cx="1357322" cy="64294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dirty="0" smtClean="0">
                <a:solidFill>
                  <a:schemeClr val="tx1">
                    <a:lumMod val="50000"/>
                    <a:lumOff val="50000"/>
                  </a:schemeClr>
                </a:solidFill>
              </a:rPr>
              <a:t>DNA Mutation</a:t>
            </a:r>
            <a:endParaRPr lang="en-IN" sz="1400" b="1" dirty="0">
              <a:solidFill>
                <a:schemeClr val="tx1">
                  <a:lumMod val="50000"/>
                  <a:lumOff val="50000"/>
                </a:schemeClr>
              </a:solidFill>
            </a:endParaRPr>
          </a:p>
        </p:txBody>
      </p:sp>
      <p:sp>
        <p:nvSpPr>
          <p:cNvPr id="11" name="Left Arrow 10"/>
          <p:cNvSpPr/>
          <p:nvPr/>
        </p:nvSpPr>
        <p:spPr>
          <a:xfrm>
            <a:off x="2143108" y="6072206"/>
            <a:ext cx="785818"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Cloud 12"/>
          <p:cNvSpPr/>
          <p:nvPr/>
        </p:nvSpPr>
        <p:spPr>
          <a:xfrm>
            <a:off x="285720" y="5357826"/>
            <a:ext cx="1714512" cy="1214446"/>
          </a:xfrm>
          <a:prstGeom prst="cloud">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smtClean="0">
                <a:solidFill>
                  <a:schemeClr val="tx1">
                    <a:lumMod val="75000"/>
                    <a:lumOff val="25000"/>
                  </a:schemeClr>
                </a:solidFill>
              </a:rPr>
              <a:t>Cancer</a:t>
            </a:r>
            <a:endParaRPr lang="en-IN" b="1" dirty="0">
              <a:solidFill>
                <a:schemeClr val="tx1">
                  <a:lumMod val="75000"/>
                  <a:lumOff val="25000"/>
                </a:schemeClr>
              </a:solidFill>
            </a:endParaRPr>
          </a:p>
        </p:txBody>
      </p:sp>
    </p:spTree>
    <p:extLst>
      <p:ext uri="{BB962C8B-B14F-4D97-AF65-F5344CB8AC3E}">
        <p14:creationId xmlns="" xmlns:p14="http://schemas.microsoft.com/office/powerpoint/2010/main" val="46142395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IN" b="1" dirty="0" err="1" smtClean="0">
                <a:solidFill>
                  <a:srgbClr val="00B0F0"/>
                </a:solidFill>
              </a:rPr>
              <a:t>Immunogens</a:t>
            </a:r>
            <a:r>
              <a:rPr lang="en-IN" b="1" dirty="0" smtClean="0">
                <a:solidFill>
                  <a:srgbClr val="00B0F0"/>
                </a:solidFill>
              </a:rPr>
              <a:t> / Antigens</a:t>
            </a:r>
            <a:endParaRPr lang="en-IN" b="1" dirty="0">
              <a:solidFill>
                <a:srgbClr val="00B0F0"/>
              </a:solidFill>
            </a:endParaRPr>
          </a:p>
        </p:txBody>
      </p:sp>
      <p:sp>
        <p:nvSpPr>
          <p:cNvPr id="5" name="Subtitle 4"/>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algn="l"/>
            <a:r>
              <a:rPr lang="en-US" sz="3200" b="1" dirty="0" smtClean="0">
                <a:solidFill>
                  <a:srgbClr val="00B0F0"/>
                </a:solidFill>
                <a:latin typeface="Arial" charset="0"/>
              </a:rPr>
              <a:t>Immunogens and antigens</a:t>
            </a:r>
            <a:endParaRPr lang="en-US" sz="3200" b="1" dirty="0">
              <a:solidFill>
                <a:srgbClr val="00B0F0"/>
              </a:solidFill>
              <a:latin typeface="Arial" charset="0"/>
            </a:endParaRPr>
          </a:p>
        </p:txBody>
      </p:sp>
      <p:sp>
        <p:nvSpPr>
          <p:cNvPr id="4" name="Content Placeholder 3"/>
          <p:cNvSpPr>
            <a:spLocks noGrp="1"/>
          </p:cNvSpPr>
          <p:nvPr>
            <p:ph idx="1"/>
          </p:nvPr>
        </p:nvSpPr>
        <p:spPr/>
        <p:txBody>
          <a:bodyPr>
            <a:normAutofit/>
          </a:bodyPr>
          <a:lstStyle/>
          <a:p>
            <a:pPr>
              <a:buFontTx/>
              <a:buChar char="•"/>
            </a:pPr>
            <a:r>
              <a:rPr lang="en-US" sz="2800" b="1" dirty="0" err="1" smtClean="0">
                <a:latin typeface="Arial" charset="0"/>
              </a:rPr>
              <a:t>Immunogen</a:t>
            </a:r>
            <a:r>
              <a:rPr lang="en-US" sz="2800" b="1" dirty="0" smtClean="0">
                <a:latin typeface="Arial" charset="0"/>
              </a:rPr>
              <a:t> / antigen: </a:t>
            </a:r>
            <a:r>
              <a:rPr lang="en-US" sz="2800" dirty="0" smtClean="0">
                <a:latin typeface="Arial" charset="0"/>
              </a:rPr>
              <a:t> a substance that elicits an immune response [i.e. a </a:t>
            </a:r>
            <a:r>
              <a:rPr lang="en-US" sz="2800" dirty="0" err="1" smtClean="0">
                <a:latin typeface="Arial" charset="0"/>
              </a:rPr>
              <a:t>humoral</a:t>
            </a:r>
            <a:r>
              <a:rPr lang="en-US" sz="2800" dirty="0" smtClean="0">
                <a:latin typeface="Arial" charset="0"/>
              </a:rPr>
              <a:t> (antibody response) or cell-mediated immune response]</a:t>
            </a:r>
          </a:p>
          <a:p>
            <a:pPr>
              <a:buNone/>
            </a:pPr>
            <a:endParaRPr lang="en-US" sz="2800" dirty="0" smtClean="0">
              <a:latin typeface="Arial" charset="0"/>
            </a:endParaRPr>
          </a:p>
          <a:p>
            <a:pPr>
              <a:buFontTx/>
              <a:buChar char="•"/>
            </a:pPr>
            <a:endParaRPr lang="en-US" sz="2800" b="1" dirty="0" smtClean="0">
              <a:latin typeface="Arial" charset="0"/>
            </a:endParaRPr>
          </a:p>
          <a:p>
            <a:pPr>
              <a:buNone/>
            </a:pPr>
            <a:endParaRPr lang="en-US" sz="2800" dirty="0" smtClean="0">
              <a:latin typeface="Arial" charset="0"/>
            </a:endParaRPr>
          </a:p>
          <a:p>
            <a:pPr>
              <a:buNone/>
            </a:pPr>
            <a:endParaRPr lang="en-US" sz="2800" dirty="0" smtClean="0">
              <a:latin typeface="Arial" charset="0"/>
            </a:endParaRPr>
          </a:p>
          <a:p>
            <a:pPr>
              <a:buNone/>
            </a:pPr>
            <a:endParaRPr lang="en-IN" sz="2800" dirty="0"/>
          </a:p>
        </p:txBody>
      </p:sp>
      <p:sp>
        <p:nvSpPr>
          <p:cNvPr id="5" name="Right Arrow 4"/>
          <p:cNvSpPr/>
          <p:nvPr/>
        </p:nvSpPr>
        <p:spPr>
          <a:xfrm>
            <a:off x="1285852" y="3500438"/>
            <a:ext cx="571504" cy="214314"/>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2071670" y="3429000"/>
            <a:ext cx="5214974" cy="369332"/>
          </a:xfrm>
          <a:prstGeom prst="rect">
            <a:avLst/>
          </a:prstGeom>
          <a:noFill/>
        </p:spPr>
        <p:txBody>
          <a:bodyPr wrap="square" rtlCol="0">
            <a:spAutoFit/>
          </a:bodyPr>
          <a:lstStyle/>
          <a:p>
            <a:r>
              <a:rPr lang="en-IN" b="1" dirty="0" smtClean="0">
                <a:solidFill>
                  <a:srgbClr val="FF0000"/>
                </a:solidFill>
              </a:rPr>
              <a:t>Immune</a:t>
            </a:r>
            <a:r>
              <a:rPr lang="en-IN" dirty="0" smtClean="0"/>
              <a:t> response </a:t>
            </a:r>
            <a:r>
              <a:rPr lang="en-IN" b="1" dirty="0" smtClean="0">
                <a:solidFill>
                  <a:srgbClr val="FF0000"/>
                </a:solidFill>
              </a:rPr>
              <a:t>gen</a:t>
            </a:r>
            <a:r>
              <a:rPr lang="en-IN" dirty="0" smtClean="0"/>
              <a:t>erator  </a:t>
            </a:r>
            <a:endParaRPr lang="en-IN" dirty="0"/>
          </a:p>
        </p:txBody>
      </p:sp>
      <p:sp>
        <p:nvSpPr>
          <p:cNvPr id="7" name="TextBox 6"/>
          <p:cNvSpPr txBox="1"/>
          <p:nvPr/>
        </p:nvSpPr>
        <p:spPr>
          <a:xfrm>
            <a:off x="285720" y="4929198"/>
            <a:ext cx="8595943" cy="369332"/>
          </a:xfrm>
          <a:prstGeom prst="rect">
            <a:avLst/>
          </a:prstGeom>
          <a:noFill/>
        </p:spPr>
        <p:txBody>
          <a:bodyPr wrap="none" rtlCol="0">
            <a:spAutoFit/>
          </a:bodyPr>
          <a:lstStyle/>
          <a:p>
            <a:r>
              <a:rPr lang="en-IN" b="1" dirty="0" smtClean="0"/>
              <a:t>Though the two terms are used interchangeably – there are differences between the two</a:t>
            </a:r>
            <a:endParaRPr lang="en-IN"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a:lstStyle/>
          <a:p>
            <a:r>
              <a:rPr lang="en-IN" b="1" dirty="0" err="1" smtClean="0">
                <a:solidFill>
                  <a:srgbClr val="00B0F0"/>
                </a:solidFill>
              </a:rPr>
              <a:t>Epitope</a:t>
            </a:r>
            <a:endParaRPr lang="en-IN" b="1" dirty="0">
              <a:solidFill>
                <a:srgbClr val="00B0F0"/>
              </a:solidFill>
            </a:endParaRPr>
          </a:p>
        </p:txBody>
      </p:sp>
      <p:sp>
        <p:nvSpPr>
          <p:cNvPr id="3" name="Content Placeholder 2"/>
          <p:cNvSpPr>
            <a:spLocks noGrp="1"/>
          </p:cNvSpPr>
          <p:nvPr>
            <p:ph idx="1"/>
          </p:nvPr>
        </p:nvSpPr>
        <p:spPr/>
        <p:txBody>
          <a:bodyPr/>
          <a:lstStyle/>
          <a:p>
            <a:r>
              <a:rPr lang="en-US" sz="2800" b="1" dirty="0" smtClean="0"/>
              <a:t>Epitope: </a:t>
            </a:r>
            <a:r>
              <a:rPr lang="en-US" sz="2800" dirty="0" smtClean="0"/>
              <a:t>the portion of an antigen that is recognized and bound by an antibody (</a:t>
            </a:r>
            <a:r>
              <a:rPr lang="en-US" sz="2800" dirty="0" err="1" smtClean="0"/>
              <a:t>Ab</a:t>
            </a:r>
            <a:r>
              <a:rPr lang="en-US" sz="2800" dirty="0" smtClean="0"/>
              <a:t>) or a T-cell receptor  (TCR)</a:t>
            </a:r>
          </a:p>
          <a:p>
            <a:pPr marL="0" indent="0">
              <a:buNone/>
            </a:pPr>
            <a:endParaRPr lang="en-US" sz="2800" dirty="0" smtClean="0"/>
          </a:p>
          <a:p>
            <a:r>
              <a:rPr lang="en-US" sz="2800" dirty="0" err="1" smtClean="0"/>
              <a:t>epitope</a:t>
            </a:r>
            <a:r>
              <a:rPr lang="en-US" sz="2800" dirty="0" smtClean="0"/>
              <a:t> = </a:t>
            </a:r>
            <a:r>
              <a:rPr lang="en-US" dirty="0" smtClean="0"/>
              <a:t>antigenic determinant</a:t>
            </a:r>
            <a:endParaRPr lang="en-US" sz="2800" dirty="0" smtClean="0"/>
          </a:p>
          <a:p>
            <a:endParaRPr lang="en-IN"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Autofit/>
          </a:bodyPr>
          <a:lstStyle/>
          <a:p>
            <a:r>
              <a:rPr lang="en-US" b="1" dirty="0" err="1" smtClean="0">
                <a:solidFill>
                  <a:srgbClr val="00B0F0"/>
                </a:solidFill>
                <a:latin typeface="+mn-lt"/>
              </a:rPr>
              <a:t>Epitopes</a:t>
            </a:r>
            <a:endParaRPr lang="en-IN" b="1" dirty="0">
              <a:solidFill>
                <a:srgbClr val="00B0F0"/>
              </a:solidFill>
              <a:latin typeface="+mn-lt"/>
            </a:endParaRPr>
          </a:p>
        </p:txBody>
      </p:sp>
      <p:pic>
        <p:nvPicPr>
          <p:cNvPr id="4" name="Content Placeholder 3" descr="http://image.slidesharecdn.com/humoralimmunity-120122202508-phpapp01/95/humoral-immunity-18-728.jpg?cb=1327264142"/>
          <p:cNvPicPr>
            <a:picLocks noGrp="1"/>
          </p:cNvPicPr>
          <p:nvPr>
            <p:ph idx="1"/>
          </p:nvPr>
        </p:nvPicPr>
        <p:blipFill>
          <a:blip r:embed="rId2"/>
          <a:srcRect t="18550" r="-447" b="5563"/>
          <a:stretch>
            <a:fillRect/>
          </a:stretch>
        </p:blipFill>
        <p:spPr bwMode="auto">
          <a:xfrm>
            <a:off x="1714480" y="1785926"/>
            <a:ext cx="5929354" cy="3214710"/>
          </a:xfrm>
          <a:prstGeom prst="rect">
            <a:avLst/>
          </a:prstGeom>
          <a:noFill/>
          <a:ln w="9525">
            <a:noFill/>
            <a:miter lim="800000"/>
            <a:headEnd/>
            <a:tailEnd/>
          </a:ln>
        </p:spPr>
      </p:pic>
      <p:sp>
        <p:nvSpPr>
          <p:cNvPr id="5" name="Rectangle 4"/>
          <p:cNvSpPr/>
          <p:nvPr/>
        </p:nvSpPr>
        <p:spPr>
          <a:xfrm>
            <a:off x="179512" y="5631436"/>
            <a:ext cx="8856984" cy="338554"/>
          </a:xfrm>
          <a:prstGeom prst="rect">
            <a:avLst/>
          </a:prstGeom>
        </p:spPr>
        <p:txBody>
          <a:bodyPr wrap="square">
            <a:spAutoFit/>
          </a:bodyPr>
          <a:lstStyle/>
          <a:p>
            <a:pPr>
              <a:buFontTx/>
              <a:buChar char="•"/>
            </a:pPr>
            <a:r>
              <a:rPr lang="en-US" sz="1600" b="1" dirty="0" smtClean="0">
                <a:solidFill>
                  <a:srgbClr val="FF0000"/>
                </a:solidFill>
              </a:rPr>
              <a:t>Epitope: </a:t>
            </a:r>
            <a:r>
              <a:rPr lang="en-US" sz="1600" b="1" dirty="0" smtClean="0"/>
              <a:t>the portion of an antigen that is recognized and bound by an </a:t>
            </a:r>
            <a:r>
              <a:rPr lang="en-US" sz="1600" b="1" dirty="0" err="1" smtClean="0"/>
              <a:t>Ab</a:t>
            </a:r>
            <a:r>
              <a:rPr lang="en-US" sz="1600" b="1" dirty="0" smtClean="0"/>
              <a:t> or a T Cell receptor</a:t>
            </a:r>
          </a:p>
        </p:txBody>
      </p:sp>
      <p:sp>
        <p:nvSpPr>
          <p:cNvPr id="3" name="TextBox 2"/>
          <p:cNvSpPr txBox="1"/>
          <p:nvPr/>
        </p:nvSpPr>
        <p:spPr>
          <a:xfrm>
            <a:off x="2138758" y="6262236"/>
            <a:ext cx="5318379" cy="369332"/>
          </a:xfrm>
          <a:prstGeom prst="rect">
            <a:avLst/>
          </a:prstGeom>
          <a:noFill/>
        </p:spPr>
        <p:txBody>
          <a:bodyPr wrap="none" rtlCol="0">
            <a:spAutoFit/>
          </a:bodyPr>
          <a:lstStyle/>
          <a:p>
            <a:r>
              <a:rPr lang="en-US" b="1" dirty="0" smtClean="0"/>
              <a:t>One protein may have multiple antigenic determinant</a:t>
            </a:r>
            <a:endParaRPr lang="en-US" b="1"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00B0F0"/>
                </a:solidFill>
              </a:rPr>
              <a:t>Epitopes</a:t>
            </a:r>
            <a:endParaRPr lang="en-US" b="1" dirty="0">
              <a:solidFill>
                <a:srgbClr val="00B0F0"/>
              </a:solidFill>
            </a:endParaRPr>
          </a:p>
        </p:txBody>
      </p:sp>
      <p:sp>
        <p:nvSpPr>
          <p:cNvPr id="3" name="Content Placeholder 2"/>
          <p:cNvSpPr>
            <a:spLocks noGrp="1"/>
          </p:cNvSpPr>
          <p:nvPr>
            <p:ph idx="1"/>
          </p:nvPr>
        </p:nvSpPr>
        <p:spPr>
          <a:xfrm>
            <a:off x="443249" y="2060848"/>
            <a:ext cx="8229600" cy="4525963"/>
          </a:xfrm>
        </p:spPr>
        <p:txBody>
          <a:bodyPr>
            <a:normAutofit/>
          </a:bodyPr>
          <a:lstStyle/>
          <a:p>
            <a:r>
              <a:rPr lang="en-US" sz="2800" dirty="0" smtClean="0"/>
              <a:t>B-cell Epitopes – recognized by B-cells </a:t>
            </a:r>
          </a:p>
          <a:p>
            <a:endParaRPr lang="en-US" sz="2800" dirty="0" smtClean="0"/>
          </a:p>
          <a:p>
            <a:r>
              <a:rPr lang="en-US" sz="2800" dirty="0" smtClean="0"/>
              <a:t>T-cell Epitopes – recognized by T cells</a:t>
            </a:r>
            <a:endParaRPr lang="en-US" sz="28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Immunogenicity</a:t>
            </a:r>
            <a:endParaRPr lang="en-IN" b="1" dirty="0">
              <a:solidFill>
                <a:srgbClr val="00B0F0"/>
              </a:solidFill>
            </a:endParaRPr>
          </a:p>
        </p:txBody>
      </p:sp>
      <p:sp>
        <p:nvSpPr>
          <p:cNvPr id="3" name="Content Placeholder 2"/>
          <p:cNvSpPr>
            <a:spLocks noGrp="1"/>
          </p:cNvSpPr>
          <p:nvPr>
            <p:ph idx="1"/>
          </p:nvPr>
        </p:nvSpPr>
        <p:spPr/>
        <p:txBody>
          <a:bodyPr>
            <a:normAutofit/>
          </a:bodyPr>
          <a:lstStyle/>
          <a:p>
            <a:r>
              <a:rPr lang="en-US" sz="2800" b="1" dirty="0" err="1" smtClean="0"/>
              <a:t>Immunogencity</a:t>
            </a:r>
            <a:r>
              <a:rPr lang="en-US" sz="2800" b="1" dirty="0" smtClean="0"/>
              <a:t>:</a:t>
            </a:r>
            <a:r>
              <a:rPr lang="en-US" sz="2800" dirty="0" smtClean="0"/>
              <a:t> is the ability to induce a </a:t>
            </a:r>
            <a:r>
              <a:rPr lang="en-US" sz="2800" dirty="0" err="1" smtClean="0"/>
              <a:t>humoral</a:t>
            </a:r>
            <a:r>
              <a:rPr lang="en-US" sz="2800" dirty="0" smtClean="0"/>
              <a:t> (antibody) and/or cell-mediated immune response. </a:t>
            </a:r>
          </a:p>
          <a:p>
            <a:endParaRPr lang="en-US" sz="2800" dirty="0"/>
          </a:p>
          <a:p>
            <a:r>
              <a:rPr lang="en-US" sz="2800" dirty="0"/>
              <a:t>W</a:t>
            </a:r>
            <a:r>
              <a:rPr lang="en-US" sz="2800" dirty="0" smtClean="0"/>
              <a:t>eak </a:t>
            </a:r>
            <a:r>
              <a:rPr lang="en-US" sz="2800" dirty="0" err="1" smtClean="0"/>
              <a:t>immunogens</a:t>
            </a:r>
            <a:r>
              <a:rPr lang="en-US" sz="2800" dirty="0" smtClean="0"/>
              <a:t> </a:t>
            </a:r>
          </a:p>
          <a:p>
            <a:r>
              <a:rPr lang="en-US" sz="2800" dirty="0" smtClean="0"/>
              <a:t>Strong </a:t>
            </a:r>
            <a:r>
              <a:rPr lang="en-US" sz="2800" dirty="0" err="1" smtClean="0"/>
              <a:t>immunogens</a:t>
            </a:r>
            <a:endParaRPr lang="en-IN"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00B0F0"/>
                </a:solidFill>
              </a:rPr>
              <a:t>What determines immunogenicity ?</a:t>
            </a:r>
            <a:endParaRPr lang="en-IN" b="1" dirty="0">
              <a:solidFill>
                <a:srgbClr val="00B0F0"/>
              </a:solidFill>
            </a:endParaRPr>
          </a:p>
        </p:txBody>
      </p:sp>
      <p:sp>
        <p:nvSpPr>
          <p:cNvPr id="3" name="Content Placeholder 2"/>
          <p:cNvSpPr>
            <a:spLocks noGrp="1"/>
          </p:cNvSpPr>
          <p:nvPr>
            <p:ph idx="1"/>
          </p:nvPr>
        </p:nvSpPr>
        <p:spPr>
          <a:xfrm>
            <a:off x="357158" y="1643050"/>
            <a:ext cx="8329642" cy="4786346"/>
          </a:xfrm>
        </p:spPr>
        <p:txBody>
          <a:bodyPr>
            <a:normAutofit fontScale="77500" lnSpcReduction="20000"/>
          </a:bodyPr>
          <a:lstStyle/>
          <a:p>
            <a:r>
              <a:rPr lang="en-IN" sz="3100" b="1" dirty="0" smtClean="0">
                <a:solidFill>
                  <a:srgbClr val="FF0000"/>
                </a:solidFill>
              </a:rPr>
              <a:t>Foreignness: </a:t>
            </a:r>
            <a:r>
              <a:rPr lang="en-IN" sz="3100" dirty="0" smtClean="0"/>
              <a:t>essential for immunogenicity (self-responsive immune cells are eliminated during lymphocyte development)</a:t>
            </a:r>
          </a:p>
          <a:p>
            <a:pPr>
              <a:buNone/>
            </a:pPr>
            <a:endParaRPr lang="en-IN" sz="3100" dirty="0" smtClean="0"/>
          </a:p>
          <a:p>
            <a:r>
              <a:rPr lang="en-IN" sz="3100" b="1" dirty="0" smtClean="0">
                <a:solidFill>
                  <a:srgbClr val="FF0000"/>
                </a:solidFill>
              </a:rPr>
              <a:t>Size:</a:t>
            </a:r>
            <a:r>
              <a:rPr lang="en-IN" sz="3100" b="1" dirty="0" smtClean="0"/>
              <a:t>  </a:t>
            </a:r>
            <a:r>
              <a:rPr lang="en-IN" sz="3100" dirty="0" smtClean="0"/>
              <a:t>Bigger&gt;Smaller</a:t>
            </a:r>
          </a:p>
          <a:p>
            <a:endParaRPr lang="en-IN" sz="3100" dirty="0" smtClean="0"/>
          </a:p>
          <a:p>
            <a:r>
              <a:rPr lang="en-IN" sz="3100" b="1" dirty="0" smtClean="0">
                <a:solidFill>
                  <a:srgbClr val="FF0000"/>
                </a:solidFill>
              </a:rPr>
              <a:t>Chemical composition: </a:t>
            </a:r>
            <a:r>
              <a:rPr lang="en-IN" sz="3100" dirty="0" smtClean="0"/>
              <a:t>Proteins &gt; nucleic acids / polysaccharides / lipids</a:t>
            </a:r>
          </a:p>
          <a:p>
            <a:pPr>
              <a:buNone/>
            </a:pPr>
            <a:endParaRPr lang="en-IN" sz="3100" dirty="0" smtClean="0"/>
          </a:p>
          <a:p>
            <a:endParaRPr lang="en-IN" sz="3100" dirty="0" smtClean="0"/>
          </a:p>
          <a:p>
            <a:r>
              <a:rPr lang="en-IN" sz="3100" b="1" dirty="0" smtClean="0">
                <a:solidFill>
                  <a:srgbClr val="FF0000"/>
                </a:solidFill>
              </a:rPr>
              <a:t>Structure:</a:t>
            </a:r>
            <a:r>
              <a:rPr lang="en-IN" sz="3100" b="1" dirty="0" smtClean="0"/>
              <a:t> </a:t>
            </a:r>
            <a:r>
              <a:rPr lang="en-IN" sz="3100" dirty="0" smtClean="0"/>
              <a:t>Primary /secondary /tertiary structures play a role</a:t>
            </a:r>
          </a:p>
          <a:p>
            <a:pPr>
              <a:buNone/>
            </a:pPr>
            <a:endParaRPr lang="en-IN" sz="3100" dirty="0" smtClean="0"/>
          </a:p>
          <a:p>
            <a:endParaRPr lang="en-IN" sz="3100" dirty="0" smtClean="0"/>
          </a:p>
          <a:p>
            <a:r>
              <a:rPr lang="en-IN" sz="3100" b="1" dirty="0" smtClean="0">
                <a:solidFill>
                  <a:srgbClr val="FF0000"/>
                </a:solidFill>
              </a:rPr>
              <a:t>Physical form: </a:t>
            </a:r>
            <a:r>
              <a:rPr lang="en-IN" sz="3100" dirty="0" smtClean="0"/>
              <a:t>Particulate&gt; Soluble</a:t>
            </a:r>
          </a:p>
          <a:p>
            <a:pPr>
              <a:buNone/>
            </a:pP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solidFill>
                  <a:srgbClr val="00B0F0"/>
                </a:solidFill>
              </a:rPr>
              <a:t>Host factors affecting immunogencity</a:t>
            </a:r>
            <a:endParaRPr lang="en-IN" b="1" dirty="0">
              <a:solidFill>
                <a:srgbClr val="00B0F0"/>
              </a:solidFill>
            </a:endParaRPr>
          </a:p>
        </p:txBody>
      </p:sp>
      <p:sp>
        <p:nvSpPr>
          <p:cNvPr id="3" name="Content Placeholder 2"/>
          <p:cNvSpPr>
            <a:spLocks noGrp="1"/>
          </p:cNvSpPr>
          <p:nvPr>
            <p:ph idx="1"/>
          </p:nvPr>
        </p:nvSpPr>
        <p:spPr/>
        <p:txBody>
          <a:bodyPr/>
          <a:lstStyle/>
          <a:p>
            <a:r>
              <a:rPr lang="en-IN" sz="2400" dirty="0" smtClean="0"/>
              <a:t>Difference across species (interspecies)</a:t>
            </a:r>
          </a:p>
          <a:p>
            <a:endParaRPr lang="en-IN" sz="2400" dirty="0"/>
          </a:p>
          <a:p>
            <a:r>
              <a:rPr lang="en-IN" sz="2400" dirty="0" smtClean="0"/>
              <a:t>Differences within a species (</a:t>
            </a:r>
            <a:r>
              <a:rPr lang="en-IN" sz="2400" dirty="0" err="1" smtClean="0"/>
              <a:t>intraspecies</a:t>
            </a:r>
            <a:r>
              <a:rPr lang="en-IN" sz="2400" dirty="0" smtClean="0"/>
              <a:t>) </a:t>
            </a:r>
            <a:r>
              <a:rPr lang="en-IN" sz="2400" dirty="0"/>
              <a:t> </a:t>
            </a:r>
            <a:endParaRPr lang="en-IN" sz="2400" dirty="0" smtClean="0"/>
          </a:p>
          <a:p>
            <a:pPr>
              <a:buNone/>
            </a:pPr>
            <a:r>
              <a:rPr lang="en-IN" sz="2400" dirty="0" smtClean="0"/>
              <a:t>     -  Responders / non-responders to vaccine</a:t>
            </a:r>
          </a:p>
          <a:p>
            <a:pPr>
              <a:buNone/>
            </a:pPr>
            <a:r>
              <a:rPr lang="en-IN" sz="2400" dirty="0"/>
              <a:t> </a:t>
            </a:r>
            <a:r>
              <a:rPr lang="en-IN" sz="2400" dirty="0" smtClean="0"/>
              <a:t>    -  differences in disease severity in epidemics</a:t>
            </a:r>
            <a:endParaRPr lang="en-IN" sz="2800" dirty="0" smtClean="0"/>
          </a:p>
          <a:p>
            <a:pPr>
              <a:buNone/>
            </a:pPr>
            <a:endParaRPr lang="en-IN" dirty="0" smtClean="0"/>
          </a:p>
        </p:txBody>
      </p:sp>
      <p:sp>
        <p:nvSpPr>
          <p:cNvPr id="4" name="TextBox 3"/>
          <p:cNvSpPr txBox="1"/>
          <p:nvPr/>
        </p:nvSpPr>
        <p:spPr>
          <a:xfrm>
            <a:off x="2500298" y="4429132"/>
            <a:ext cx="1104661" cy="400110"/>
          </a:xfrm>
          <a:prstGeom prst="rect">
            <a:avLst/>
          </a:prstGeom>
          <a:noFill/>
        </p:spPr>
        <p:txBody>
          <a:bodyPr wrap="none" rtlCol="0">
            <a:spAutoFit/>
          </a:bodyPr>
          <a:lstStyle/>
          <a:p>
            <a:r>
              <a:rPr lang="en-IN" sz="2000" b="1" dirty="0" smtClean="0">
                <a:solidFill>
                  <a:srgbClr val="FF0000"/>
                </a:solidFill>
              </a:rPr>
              <a:t>Genetics</a:t>
            </a:r>
          </a:p>
        </p:txBody>
      </p:sp>
      <p:sp>
        <p:nvSpPr>
          <p:cNvPr id="5" name="Right Arrow 4"/>
          <p:cNvSpPr/>
          <p:nvPr/>
        </p:nvSpPr>
        <p:spPr>
          <a:xfrm>
            <a:off x="1857356" y="4500570"/>
            <a:ext cx="571504" cy="214314"/>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ight Arrow 5"/>
          <p:cNvSpPr/>
          <p:nvPr/>
        </p:nvSpPr>
        <p:spPr>
          <a:xfrm>
            <a:off x="1857356" y="5143512"/>
            <a:ext cx="571504" cy="214314"/>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2571736" y="5000636"/>
            <a:ext cx="731948" cy="400110"/>
          </a:xfrm>
          <a:prstGeom prst="rect">
            <a:avLst/>
          </a:prstGeom>
          <a:noFill/>
        </p:spPr>
        <p:txBody>
          <a:bodyPr wrap="square" rtlCol="0">
            <a:spAutoFit/>
          </a:bodyPr>
          <a:lstStyle/>
          <a:p>
            <a:r>
              <a:rPr lang="en-IN" sz="2000" b="1" dirty="0" smtClean="0">
                <a:solidFill>
                  <a:srgbClr val="FF0000"/>
                </a:solidFill>
              </a:rPr>
              <a:t>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IN" b="1" dirty="0" err="1" smtClean="0">
                <a:solidFill>
                  <a:srgbClr val="00B0F0"/>
                </a:solidFill>
              </a:rPr>
              <a:t>Isoantigens</a:t>
            </a:r>
            <a:endParaRPr lang="en-IN" b="1" dirty="0">
              <a:solidFill>
                <a:srgbClr val="00B0F0"/>
              </a:solidFill>
            </a:endParaRPr>
          </a:p>
        </p:txBody>
      </p:sp>
      <p:sp>
        <p:nvSpPr>
          <p:cNvPr id="3" name="Content Placeholder 2"/>
          <p:cNvSpPr>
            <a:spLocks noGrp="1"/>
          </p:cNvSpPr>
          <p:nvPr>
            <p:ph idx="1"/>
          </p:nvPr>
        </p:nvSpPr>
        <p:spPr/>
        <p:txBody>
          <a:bodyPr>
            <a:normAutofit/>
          </a:bodyPr>
          <a:lstStyle/>
          <a:p>
            <a:r>
              <a:rPr lang="en-GB" sz="2800" b="1" dirty="0" err="1" smtClean="0"/>
              <a:t>Isoantigens</a:t>
            </a:r>
            <a:r>
              <a:rPr lang="en-GB" sz="2800" b="1" dirty="0" smtClean="0"/>
              <a:t>: </a:t>
            </a:r>
            <a:r>
              <a:rPr lang="en-GB" sz="2800" dirty="0" smtClean="0"/>
              <a:t>Antigens present in some but not all members of a species</a:t>
            </a:r>
          </a:p>
          <a:p>
            <a:pPr marL="0" indent="0">
              <a:buNone/>
            </a:pPr>
            <a:endParaRPr lang="en-GB" sz="2800" dirty="0"/>
          </a:p>
          <a:p>
            <a:r>
              <a:rPr lang="en-GB" sz="2800" dirty="0" smtClean="0"/>
              <a:t>Blood group antigens – basis of blood grouping</a:t>
            </a:r>
          </a:p>
          <a:p>
            <a:endParaRPr lang="en-GB" sz="2800" dirty="0"/>
          </a:p>
          <a:p>
            <a:r>
              <a:rPr lang="en-GB" sz="2800" dirty="0" smtClean="0"/>
              <a:t>MHC (major histocompatibility complex)- cell surface </a:t>
            </a:r>
            <a:r>
              <a:rPr lang="en-GB" sz="2800" dirty="0" err="1" smtClean="0"/>
              <a:t>glycoproteins</a:t>
            </a:r>
            <a:endParaRPr lang="en-GB" sz="2800" dirty="0" smtClean="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lstStyle/>
          <a:p>
            <a:r>
              <a:rPr lang="en-IN" b="1" dirty="0" err="1" smtClean="0">
                <a:solidFill>
                  <a:srgbClr val="00B0F0"/>
                </a:solidFill>
              </a:rPr>
              <a:t>Autoantigens</a:t>
            </a:r>
            <a:endParaRPr lang="en-IN" b="1" dirty="0">
              <a:solidFill>
                <a:srgbClr val="00B0F0"/>
              </a:solidFill>
            </a:endParaRPr>
          </a:p>
        </p:txBody>
      </p:sp>
      <p:sp>
        <p:nvSpPr>
          <p:cNvPr id="3" name="Content Placeholder 2"/>
          <p:cNvSpPr>
            <a:spLocks noGrp="1"/>
          </p:cNvSpPr>
          <p:nvPr>
            <p:ph idx="1"/>
          </p:nvPr>
        </p:nvSpPr>
        <p:spPr/>
        <p:txBody>
          <a:bodyPr>
            <a:normAutofit/>
          </a:bodyPr>
          <a:lstStyle/>
          <a:p>
            <a:r>
              <a:rPr lang="en-IN" sz="2800" dirty="0" err="1" smtClean="0"/>
              <a:t>Autoantigens</a:t>
            </a:r>
            <a:r>
              <a:rPr lang="en-IN" sz="2800" dirty="0" smtClean="0"/>
              <a:t> are substances capable of immunizing the host from which they are obtained. </a:t>
            </a:r>
          </a:p>
          <a:p>
            <a:pPr>
              <a:buNone/>
            </a:pPr>
            <a:endParaRPr lang="en-IN" sz="2800" dirty="0" smtClean="0"/>
          </a:p>
          <a:p>
            <a:r>
              <a:rPr lang="en-IN" sz="2800" dirty="0" smtClean="0"/>
              <a:t>Self antigens are ordinarily non-antigenic</a:t>
            </a:r>
          </a:p>
          <a:p>
            <a:pPr>
              <a:buNone/>
            </a:pPr>
            <a:endParaRPr lang="en-IN" sz="2800" dirty="0" smtClean="0"/>
          </a:p>
          <a:p>
            <a:r>
              <a:rPr lang="en-IN" sz="2800" dirty="0" smtClean="0"/>
              <a:t>Modifications of self-antigens are capable of eliciting an immune response</a:t>
            </a:r>
          </a:p>
          <a:p>
            <a:endParaRPr lang="en-IN"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err="1" smtClean="0">
                <a:solidFill>
                  <a:srgbClr val="00B0F0"/>
                </a:solidFill>
              </a:rPr>
              <a:t>Haptens</a:t>
            </a:r>
            <a:endParaRPr lang="en-IN" b="1" dirty="0">
              <a:solidFill>
                <a:srgbClr val="00B0F0"/>
              </a:solidFill>
            </a:endParaRPr>
          </a:p>
        </p:txBody>
      </p:sp>
      <p:sp>
        <p:nvSpPr>
          <p:cNvPr id="3" name="Content Placeholder 2"/>
          <p:cNvSpPr>
            <a:spLocks noGrp="1"/>
          </p:cNvSpPr>
          <p:nvPr>
            <p:ph idx="1"/>
          </p:nvPr>
        </p:nvSpPr>
        <p:spPr/>
        <p:txBody>
          <a:bodyPr/>
          <a:lstStyle/>
          <a:p>
            <a:pPr>
              <a:buNone/>
            </a:pPr>
            <a:endParaRPr lang="en-US" dirty="0"/>
          </a:p>
          <a:p>
            <a:pPr>
              <a:buFontTx/>
              <a:buChar char="•"/>
            </a:pPr>
            <a:r>
              <a:rPr lang="en-US" b="1" dirty="0" err="1" smtClean="0"/>
              <a:t>Haptens</a:t>
            </a:r>
            <a:r>
              <a:rPr lang="en-US" b="1" dirty="0" smtClean="0"/>
              <a:t> are small molecules which are </a:t>
            </a:r>
            <a:r>
              <a:rPr lang="en-US" b="1" dirty="0" smtClean="0">
                <a:solidFill>
                  <a:srgbClr val="FF0000"/>
                </a:solidFill>
              </a:rPr>
              <a:t>non-immunogenic</a:t>
            </a:r>
            <a:r>
              <a:rPr lang="en-US" b="1" dirty="0" smtClean="0"/>
              <a:t>, thus could never induce an immune response by themselves. </a:t>
            </a:r>
          </a:p>
          <a:p>
            <a:pPr>
              <a:buFontTx/>
              <a:buChar char="•"/>
            </a:pPr>
            <a:endParaRPr lang="en-US" b="1" dirty="0"/>
          </a:p>
          <a:p>
            <a:pPr>
              <a:buNone/>
            </a:pPr>
            <a:endParaRPr lang="en-US" dirty="0" smtClean="0">
              <a:latin typeface="Arial" charset="0"/>
            </a:endParaRPr>
          </a:p>
          <a:p>
            <a:endParaRPr lang="en-US" dirty="0" smtClean="0">
              <a:latin typeface="Arial" charset="0"/>
            </a:endParaRPr>
          </a:p>
          <a:p>
            <a:endParaRPr lang="en-IN"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Examples of </a:t>
            </a:r>
            <a:r>
              <a:rPr lang="en-IN" b="1" dirty="0" err="1" smtClean="0">
                <a:solidFill>
                  <a:srgbClr val="00B0F0"/>
                </a:solidFill>
              </a:rPr>
              <a:t>haptens</a:t>
            </a:r>
            <a:endParaRPr lang="en-IN" b="1" dirty="0">
              <a:solidFill>
                <a:srgbClr val="00B0F0"/>
              </a:solidFill>
            </a:endParaRPr>
          </a:p>
        </p:txBody>
      </p:sp>
      <p:sp>
        <p:nvSpPr>
          <p:cNvPr id="3" name="Content Placeholder 2"/>
          <p:cNvSpPr>
            <a:spLocks noGrp="1"/>
          </p:cNvSpPr>
          <p:nvPr>
            <p:ph idx="1"/>
          </p:nvPr>
        </p:nvSpPr>
        <p:spPr/>
        <p:txBody>
          <a:bodyPr/>
          <a:lstStyle/>
          <a:p>
            <a:endParaRPr lang="ru-RU" i="1" dirty="0" smtClean="0">
              <a:solidFill>
                <a:srgbClr val="000000"/>
              </a:solidFill>
            </a:endParaRPr>
          </a:p>
          <a:p>
            <a:endParaRPr lang="en-IN" dirty="0"/>
          </a:p>
        </p:txBody>
      </p:sp>
      <p:pic>
        <p:nvPicPr>
          <p:cNvPr id="4" name="Picture 3" descr="http://www.rrvp.com/images/bin/15261.jpg"/>
          <p:cNvPicPr/>
          <p:nvPr/>
        </p:nvPicPr>
        <p:blipFill>
          <a:blip r:embed="rId2"/>
          <a:srcRect/>
          <a:stretch>
            <a:fillRect/>
          </a:stretch>
        </p:blipFill>
        <p:spPr bwMode="auto">
          <a:xfrm>
            <a:off x="1612565" y="2420888"/>
            <a:ext cx="918210" cy="1790814"/>
          </a:xfrm>
          <a:prstGeom prst="rect">
            <a:avLst/>
          </a:prstGeom>
          <a:noFill/>
          <a:ln w="9525">
            <a:noFill/>
            <a:miter lim="800000"/>
            <a:headEnd/>
            <a:tailEnd/>
          </a:ln>
        </p:spPr>
      </p:pic>
      <p:pic>
        <p:nvPicPr>
          <p:cNvPr id="5" name="Picture 4" descr="http://www.skalp.com/wp-content/uploads/2015/08/SMP-drugs.jpg"/>
          <p:cNvPicPr/>
          <p:nvPr/>
        </p:nvPicPr>
        <p:blipFill>
          <a:blip r:embed="rId3" cstate="print"/>
          <a:srcRect/>
          <a:stretch>
            <a:fillRect/>
          </a:stretch>
        </p:blipFill>
        <p:spPr bwMode="auto">
          <a:xfrm>
            <a:off x="4804002" y="2420888"/>
            <a:ext cx="2643206" cy="1972729"/>
          </a:xfrm>
          <a:prstGeom prst="rect">
            <a:avLst/>
          </a:prstGeom>
          <a:noFill/>
          <a:ln w="9525">
            <a:noFill/>
            <a:miter lim="800000"/>
            <a:headEnd/>
            <a:tailEnd/>
          </a:ln>
        </p:spPr>
      </p:pic>
      <p:sp>
        <p:nvSpPr>
          <p:cNvPr id="6" name="Right Arrow 5"/>
          <p:cNvSpPr/>
          <p:nvPr/>
        </p:nvSpPr>
        <p:spPr>
          <a:xfrm>
            <a:off x="1785918" y="5236206"/>
            <a:ext cx="571504" cy="214314"/>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2915816" y="5158697"/>
            <a:ext cx="5048433" cy="369332"/>
          </a:xfrm>
          <a:prstGeom prst="rect">
            <a:avLst/>
          </a:prstGeom>
          <a:noFill/>
        </p:spPr>
        <p:txBody>
          <a:bodyPr wrap="none" rtlCol="0">
            <a:spAutoFit/>
          </a:bodyPr>
          <a:lstStyle/>
          <a:p>
            <a:r>
              <a:rPr lang="en-IN" b="1" dirty="0" smtClean="0">
                <a:solidFill>
                  <a:srgbClr val="FF0000"/>
                </a:solidFill>
              </a:rPr>
              <a:t>DO NOT ELICIT an immune response by themselves</a:t>
            </a:r>
            <a:endParaRPr lang="en-IN"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IN" b="1" dirty="0" err="1" smtClean="0">
                <a:solidFill>
                  <a:srgbClr val="00B0F0"/>
                </a:solidFill>
              </a:rPr>
              <a:t>Immunogens</a:t>
            </a:r>
            <a:r>
              <a:rPr lang="en-IN" b="1" dirty="0" smtClean="0">
                <a:solidFill>
                  <a:srgbClr val="00B0F0"/>
                </a:solidFill>
              </a:rPr>
              <a:t> / Antigens</a:t>
            </a:r>
            <a:endParaRPr lang="en-IN" b="1" dirty="0">
              <a:solidFill>
                <a:srgbClr val="00B0F0"/>
              </a:solidFill>
            </a:endParaRPr>
          </a:p>
        </p:txBody>
      </p:sp>
      <p:sp>
        <p:nvSpPr>
          <p:cNvPr id="5" name="Subtitle 4"/>
          <p:cNvSpPr>
            <a:spLocks noGrp="1"/>
          </p:cNvSpPr>
          <p:nvPr>
            <p:ph type="subTitle" idx="1"/>
          </p:nvPr>
        </p:nvSpPr>
        <p:spPr/>
        <p:txBody>
          <a:bodyPr/>
          <a:lstStyle/>
          <a:p>
            <a:endParaRPr lang="en-IN"/>
          </a:p>
        </p:txBody>
      </p:sp>
    </p:spTree>
    <p:extLst>
      <p:ext uri="{BB962C8B-B14F-4D97-AF65-F5344CB8AC3E}">
        <p14:creationId xmlns="" xmlns:p14="http://schemas.microsoft.com/office/powerpoint/2010/main" val="144021197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4638"/>
            <a:ext cx="8229600" cy="922114"/>
          </a:xfrm>
        </p:spPr>
        <p:txBody>
          <a:bodyPr/>
          <a:lstStyle/>
          <a:p>
            <a:pPr eaLnBrk="1" hangingPunct="1">
              <a:defRPr/>
            </a:pPr>
            <a:r>
              <a:rPr lang="en-US" b="1" dirty="0" smtClean="0">
                <a:solidFill>
                  <a:srgbClr val="00B0F0"/>
                </a:solidFill>
              </a:rPr>
              <a:t>What is an antibody?</a:t>
            </a:r>
          </a:p>
        </p:txBody>
      </p:sp>
      <p:sp>
        <p:nvSpPr>
          <p:cNvPr id="39939" name="Rectangle 3"/>
          <p:cNvSpPr>
            <a:spLocks noGrp="1" noChangeArrowheads="1"/>
          </p:cNvSpPr>
          <p:nvPr>
            <p:ph type="body" idx="1"/>
          </p:nvPr>
        </p:nvSpPr>
        <p:spPr>
          <a:xfrm>
            <a:off x="457200" y="1628800"/>
            <a:ext cx="8229600" cy="4497363"/>
          </a:xfrm>
        </p:spPr>
        <p:txBody>
          <a:bodyPr>
            <a:normAutofit lnSpcReduction="10000"/>
          </a:bodyPr>
          <a:lstStyle/>
          <a:p>
            <a:pPr>
              <a:defRPr/>
            </a:pPr>
            <a:r>
              <a:rPr lang="en-US" sz="2400" dirty="0"/>
              <a:t>Produced by Plasma cell (B-lymphocytes producing </a:t>
            </a:r>
            <a:r>
              <a:rPr lang="en-US" sz="2400" dirty="0" err="1"/>
              <a:t>Ab</a:t>
            </a:r>
            <a:r>
              <a:rPr lang="en-US" sz="2400" dirty="0" smtClean="0"/>
              <a:t>)</a:t>
            </a:r>
          </a:p>
          <a:p>
            <a:pPr marL="0" indent="0">
              <a:buNone/>
              <a:defRPr/>
            </a:pPr>
            <a:endParaRPr lang="en-US" sz="2400" dirty="0"/>
          </a:p>
          <a:p>
            <a:pPr eaLnBrk="1" hangingPunct="1">
              <a:defRPr/>
            </a:pPr>
            <a:r>
              <a:rPr lang="en-US" sz="2400" dirty="0" smtClean="0"/>
              <a:t>Essential part of adaptive immunity</a:t>
            </a:r>
          </a:p>
          <a:p>
            <a:pPr marL="0" indent="0" eaLnBrk="1" hangingPunct="1">
              <a:buNone/>
              <a:defRPr/>
            </a:pPr>
            <a:endParaRPr lang="en-US" sz="2400" dirty="0" smtClean="0"/>
          </a:p>
          <a:p>
            <a:pPr eaLnBrk="1" hangingPunct="1">
              <a:defRPr/>
            </a:pPr>
            <a:r>
              <a:rPr lang="en-US" sz="2400" dirty="0"/>
              <a:t>S</a:t>
            </a:r>
            <a:r>
              <a:rPr lang="en-US" sz="2400" dirty="0" smtClean="0"/>
              <a:t>pecifically bind a unique antigenic epitope (also called an antigenic determinant)</a:t>
            </a:r>
          </a:p>
          <a:p>
            <a:pPr marL="0" indent="0" eaLnBrk="1" hangingPunct="1">
              <a:buNone/>
              <a:defRPr/>
            </a:pPr>
            <a:endParaRPr lang="en-US" sz="2400" dirty="0" smtClean="0"/>
          </a:p>
          <a:p>
            <a:pPr eaLnBrk="1" hangingPunct="1">
              <a:defRPr/>
            </a:pPr>
            <a:r>
              <a:rPr lang="en-US" sz="2400" dirty="0" smtClean="0"/>
              <a:t>Possesses antigen binding sites</a:t>
            </a:r>
          </a:p>
          <a:p>
            <a:pPr marL="0" indent="0" eaLnBrk="1" hangingPunct="1">
              <a:buNone/>
              <a:defRPr/>
            </a:pPr>
            <a:endParaRPr lang="en-US" sz="2400" dirty="0" smtClean="0"/>
          </a:p>
          <a:p>
            <a:pPr marL="0" indent="0" eaLnBrk="1" hangingPunct="1">
              <a:buNone/>
              <a:defRPr/>
            </a:pPr>
            <a:endParaRPr lang="en-US" sz="2400" dirty="0" smtClean="0"/>
          </a:p>
          <a:p>
            <a:pPr eaLnBrk="1" hangingPunct="1">
              <a:defRPr/>
            </a:pPr>
            <a:r>
              <a:rPr lang="en-US" sz="2400" dirty="0" smtClean="0"/>
              <a:t>Members of the class of proteins called </a:t>
            </a:r>
            <a:r>
              <a:rPr lang="en-US" sz="2400" dirty="0" err="1" smtClean="0"/>
              <a:t>immunoglobulins</a:t>
            </a: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9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93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93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9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28596" y="214290"/>
            <a:ext cx="8229600" cy="928710"/>
          </a:xfrm>
        </p:spPr>
        <p:txBody>
          <a:bodyPr/>
          <a:lstStyle/>
          <a:p>
            <a:r>
              <a:rPr lang="en-IN" b="1" dirty="0" smtClean="0">
                <a:solidFill>
                  <a:srgbClr val="00B0F0"/>
                </a:solidFill>
              </a:rPr>
              <a:t>What does an antibody look like ?</a:t>
            </a:r>
            <a:endParaRPr lang="en-IN" b="1" dirty="0">
              <a:solidFill>
                <a:srgbClr val="00B0F0"/>
              </a:solidFill>
            </a:endParaRPr>
          </a:p>
        </p:txBody>
      </p:sp>
      <p:sp>
        <p:nvSpPr>
          <p:cNvPr id="13" name="Content Placeholder 12"/>
          <p:cNvSpPr>
            <a:spLocks noGrp="1"/>
          </p:cNvSpPr>
          <p:nvPr>
            <p:ph sz="half" idx="2"/>
          </p:nvPr>
        </p:nvSpPr>
        <p:spPr/>
        <p:txBody>
          <a:bodyPr/>
          <a:lstStyle/>
          <a:p>
            <a:r>
              <a:rPr lang="en-IN" sz="2400" dirty="0" smtClean="0"/>
              <a:t>2 identical  heavy chains </a:t>
            </a:r>
          </a:p>
          <a:p>
            <a:r>
              <a:rPr lang="en-IN" sz="2400" dirty="0" smtClean="0"/>
              <a:t>2 identical light chains</a:t>
            </a:r>
          </a:p>
          <a:p>
            <a:endParaRPr lang="en-IN" sz="2400" dirty="0"/>
          </a:p>
          <a:p>
            <a:r>
              <a:rPr lang="en-IN" sz="2400" dirty="0" smtClean="0"/>
              <a:t>Each heavy chain – has a constant and a variable region</a:t>
            </a:r>
          </a:p>
          <a:p>
            <a:pPr>
              <a:buNone/>
            </a:pPr>
            <a:endParaRPr lang="en-IN" sz="2400" dirty="0" smtClean="0"/>
          </a:p>
          <a:p>
            <a:r>
              <a:rPr lang="en-IN" sz="2400" dirty="0" smtClean="0"/>
              <a:t>Each light chain has a constant and a variable region</a:t>
            </a:r>
          </a:p>
          <a:p>
            <a:endParaRPr lang="en-IN" dirty="0"/>
          </a:p>
        </p:txBody>
      </p:sp>
      <p:pic>
        <p:nvPicPr>
          <p:cNvPr id="14" name="Content Placeholder 11" descr="https://i2.wp.com/upload.wikimedia.org/wikipedia/commons/7/78/Anticorps.png"/>
          <p:cNvPicPr>
            <a:picLocks noGrp="1"/>
          </p:cNvPicPr>
          <p:nvPr>
            <p:ph sz="half" idx="1"/>
          </p:nvPr>
        </p:nvPicPr>
        <p:blipFill>
          <a:blip r:embed="rId2"/>
          <a:srcRect/>
          <a:stretch>
            <a:fillRect/>
          </a:stretch>
        </p:blipFill>
        <p:spPr bwMode="auto">
          <a:xfrm>
            <a:off x="785786" y="1428736"/>
            <a:ext cx="3894532" cy="4174742"/>
          </a:xfrm>
          <a:prstGeom prst="rect">
            <a:avLst/>
          </a:prstGeom>
          <a:noFill/>
          <a:ln w="9525">
            <a:noFill/>
            <a:miter lim="800000"/>
            <a:headEnd/>
            <a:tailEnd/>
          </a:ln>
        </p:spPr>
      </p:pic>
      <p:sp>
        <p:nvSpPr>
          <p:cNvPr id="15" name="TextBox 14"/>
          <p:cNvSpPr txBox="1"/>
          <p:nvPr/>
        </p:nvSpPr>
        <p:spPr>
          <a:xfrm>
            <a:off x="2214546" y="5429264"/>
            <a:ext cx="357190" cy="369332"/>
          </a:xfrm>
          <a:prstGeom prst="rect">
            <a:avLst/>
          </a:prstGeom>
          <a:noFill/>
        </p:spPr>
        <p:txBody>
          <a:bodyPr wrap="square" rtlCol="0">
            <a:spAutoFit/>
          </a:bodyPr>
          <a:lstStyle/>
          <a:p>
            <a:r>
              <a:rPr lang="en-IN" b="1" dirty="0" smtClean="0">
                <a:solidFill>
                  <a:srgbClr val="FF0000"/>
                </a:solidFill>
              </a:rPr>
              <a:t>H</a:t>
            </a:r>
            <a:endParaRPr lang="en-IN" b="1" dirty="0">
              <a:solidFill>
                <a:srgbClr val="FF0000"/>
              </a:solidFill>
            </a:endParaRPr>
          </a:p>
        </p:txBody>
      </p:sp>
      <p:sp>
        <p:nvSpPr>
          <p:cNvPr id="16" name="TextBox 15"/>
          <p:cNvSpPr txBox="1"/>
          <p:nvPr/>
        </p:nvSpPr>
        <p:spPr>
          <a:xfrm>
            <a:off x="2786050" y="5429264"/>
            <a:ext cx="500066" cy="369332"/>
          </a:xfrm>
          <a:prstGeom prst="rect">
            <a:avLst/>
          </a:prstGeom>
          <a:noFill/>
        </p:spPr>
        <p:txBody>
          <a:bodyPr wrap="square" rtlCol="0">
            <a:spAutoFit/>
          </a:bodyPr>
          <a:lstStyle/>
          <a:p>
            <a:r>
              <a:rPr lang="en-IN" b="1" dirty="0" smtClean="0">
                <a:solidFill>
                  <a:srgbClr val="FF0000"/>
                </a:solidFill>
              </a:rPr>
              <a:t> H</a:t>
            </a:r>
            <a:endParaRPr lang="en-IN" b="1" dirty="0">
              <a:solidFill>
                <a:srgbClr val="FF0000"/>
              </a:solidFill>
            </a:endParaRPr>
          </a:p>
        </p:txBody>
      </p:sp>
      <p:sp>
        <p:nvSpPr>
          <p:cNvPr id="17" name="TextBox 16"/>
          <p:cNvSpPr txBox="1"/>
          <p:nvPr/>
        </p:nvSpPr>
        <p:spPr>
          <a:xfrm>
            <a:off x="1714480" y="3786190"/>
            <a:ext cx="357190" cy="369332"/>
          </a:xfrm>
          <a:prstGeom prst="rect">
            <a:avLst/>
          </a:prstGeom>
          <a:noFill/>
        </p:spPr>
        <p:txBody>
          <a:bodyPr wrap="square" rtlCol="0">
            <a:spAutoFit/>
          </a:bodyPr>
          <a:lstStyle/>
          <a:p>
            <a:r>
              <a:rPr lang="en-IN" b="1" dirty="0" smtClean="0">
                <a:solidFill>
                  <a:srgbClr val="FF0000"/>
                </a:solidFill>
              </a:rPr>
              <a:t>L</a:t>
            </a:r>
            <a:endParaRPr lang="en-IN" b="1" dirty="0">
              <a:solidFill>
                <a:srgbClr val="FF0000"/>
              </a:solidFill>
            </a:endParaRPr>
          </a:p>
        </p:txBody>
      </p:sp>
      <p:sp>
        <p:nvSpPr>
          <p:cNvPr id="18" name="TextBox 17"/>
          <p:cNvSpPr txBox="1"/>
          <p:nvPr/>
        </p:nvSpPr>
        <p:spPr>
          <a:xfrm>
            <a:off x="3428992" y="3786190"/>
            <a:ext cx="357190" cy="369332"/>
          </a:xfrm>
          <a:prstGeom prst="rect">
            <a:avLst/>
          </a:prstGeom>
          <a:noFill/>
        </p:spPr>
        <p:txBody>
          <a:bodyPr wrap="square" rtlCol="0">
            <a:spAutoFit/>
          </a:bodyPr>
          <a:lstStyle/>
          <a:p>
            <a:r>
              <a:rPr lang="en-IN" b="1" dirty="0" smtClean="0">
                <a:solidFill>
                  <a:srgbClr val="FF0000"/>
                </a:solidFill>
              </a:rPr>
              <a:t>L</a:t>
            </a:r>
            <a:endParaRPr lang="en-IN" b="1" dirty="0">
              <a:solidFill>
                <a:srgbClr val="FF0000"/>
              </a:solidFill>
            </a:endParaRPr>
          </a:p>
        </p:txBody>
      </p:sp>
      <p:sp>
        <p:nvSpPr>
          <p:cNvPr id="19" name="Left Bracket 18"/>
          <p:cNvSpPr/>
          <p:nvPr/>
        </p:nvSpPr>
        <p:spPr>
          <a:xfrm>
            <a:off x="857224" y="3000373"/>
            <a:ext cx="71438" cy="2357454"/>
          </a:xfrm>
          <a:prstGeom prst="leftBracket">
            <a:avLst/>
          </a:prstGeom>
          <a:ln w="317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0" name="Left Bracket 19"/>
          <p:cNvSpPr/>
          <p:nvPr/>
        </p:nvSpPr>
        <p:spPr>
          <a:xfrm>
            <a:off x="857224" y="1571613"/>
            <a:ext cx="71438" cy="1357322"/>
          </a:xfrm>
          <a:prstGeom prst="leftBracket">
            <a:avLst/>
          </a:prstGeom>
          <a:ln w="317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1" name="TextBox 20"/>
          <p:cNvSpPr txBox="1"/>
          <p:nvPr/>
        </p:nvSpPr>
        <p:spPr>
          <a:xfrm rot="-5400000">
            <a:off x="-744059" y="4173029"/>
            <a:ext cx="2571769" cy="369332"/>
          </a:xfrm>
          <a:prstGeom prst="rect">
            <a:avLst/>
          </a:prstGeom>
          <a:noFill/>
        </p:spPr>
        <p:txBody>
          <a:bodyPr wrap="square" rtlCol="0">
            <a:spAutoFit/>
          </a:bodyPr>
          <a:lstStyle/>
          <a:p>
            <a:r>
              <a:rPr lang="en-IN" b="1" dirty="0" smtClean="0"/>
              <a:t>              Constant region</a:t>
            </a:r>
            <a:endParaRPr lang="en-IN" b="1" dirty="0"/>
          </a:p>
        </p:txBody>
      </p:sp>
      <p:sp>
        <p:nvSpPr>
          <p:cNvPr id="22" name="TextBox 21"/>
          <p:cNvSpPr txBox="1"/>
          <p:nvPr/>
        </p:nvSpPr>
        <p:spPr>
          <a:xfrm rot="-5400000">
            <a:off x="-636903" y="2065607"/>
            <a:ext cx="2357455" cy="369332"/>
          </a:xfrm>
          <a:prstGeom prst="rect">
            <a:avLst/>
          </a:prstGeom>
          <a:noFill/>
        </p:spPr>
        <p:txBody>
          <a:bodyPr wrap="square" rtlCol="0">
            <a:spAutoFit/>
          </a:bodyPr>
          <a:lstStyle/>
          <a:p>
            <a:r>
              <a:rPr lang="en-IN" b="1" dirty="0" smtClean="0"/>
              <a:t>      Variable region</a:t>
            </a:r>
            <a:endParaRPr lang="en-IN"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animBg="1"/>
      <p:bldP spid="20" grpId="0" animBg="1"/>
      <p:bldP spid="21" grpId="0"/>
      <p:bldP spid="2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Antibody: structure and function</a:t>
            </a:r>
            <a:endParaRPr lang="en-IN" b="1" dirty="0">
              <a:solidFill>
                <a:srgbClr val="00B0F0"/>
              </a:solidFill>
            </a:endParaRPr>
          </a:p>
        </p:txBody>
      </p:sp>
      <p:sp>
        <p:nvSpPr>
          <p:cNvPr id="4" name="Content Placeholder 3"/>
          <p:cNvSpPr>
            <a:spLocks noGrp="1"/>
          </p:cNvSpPr>
          <p:nvPr>
            <p:ph sz="half" idx="2"/>
          </p:nvPr>
        </p:nvSpPr>
        <p:spPr>
          <a:xfrm>
            <a:off x="4648200" y="2143116"/>
            <a:ext cx="4038600" cy="3983047"/>
          </a:xfrm>
        </p:spPr>
        <p:txBody>
          <a:bodyPr/>
          <a:lstStyle/>
          <a:p>
            <a:r>
              <a:rPr lang="en-IN" dirty="0" err="1" smtClean="0"/>
              <a:t>Fab</a:t>
            </a:r>
            <a:r>
              <a:rPr lang="en-IN" dirty="0" smtClean="0"/>
              <a:t> – fragment antigen binding</a:t>
            </a:r>
          </a:p>
          <a:p>
            <a:endParaRPr lang="en-IN" dirty="0"/>
          </a:p>
          <a:p>
            <a:r>
              <a:rPr lang="en-IN" dirty="0" err="1" smtClean="0"/>
              <a:t>Fc</a:t>
            </a:r>
            <a:r>
              <a:rPr lang="en-IN" dirty="0" smtClean="0"/>
              <a:t>- Fragment constant</a:t>
            </a:r>
            <a:endParaRPr lang="en-IN" dirty="0"/>
          </a:p>
        </p:txBody>
      </p:sp>
      <p:pic>
        <p:nvPicPr>
          <p:cNvPr id="5" name="Content Placeholder 4" descr="figure12-11"/>
          <p:cNvPicPr>
            <a:picLocks noGrp="1" noChangeAspect="1" noChangeArrowheads="1"/>
          </p:cNvPicPr>
          <p:nvPr>
            <p:ph sz="half" idx="1"/>
          </p:nvPr>
        </p:nvPicPr>
        <p:blipFill>
          <a:blip r:embed="rId3" cstate="print"/>
          <a:srcRect/>
          <a:stretch>
            <a:fillRect/>
          </a:stretch>
        </p:blipFill>
        <p:spPr bwMode="auto">
          <a:xfrm>
            <a:off x="475018" y="1600200"/>
            <a:ext cx="4002963" cy="45259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B0F0"/>
                </a:solidFill>
              </a:rPr>
              <a:t>Antibody: </a:t>
            </a:r>
            <a:r>
              <a:rPr lang="en-IN" b="1" dirty="0" err="1" smtClean="0">
                <a:solidFill>
                  <a:srgbClr val="00B0F0"/>
                </a:solidFill>
              </a:rPr>
              <a:t>Fab</a:t>
            </a:r>
            <a:endParaRPr lang="en-IN" b="1" dirty="0">
              <a:solidFill>
                <a:srgbClr val="00B0F0"/>
              </a:solidFill>
            </a:endParaRPr>
          </a:p>
        </p:txBody>
      </p:sp>
      <p:sp>
        <p:nvSpPr>
          <p:cNvPr id="4" name="Content Placeholder 3"/>
          <p:cNvSpPr>
            <a:spLocks noGrp="1"/>
          </p:cNvSpPr>
          <p:nvPr>
            <p:ph sz="half" idx="2"/>
          </p:nvPr>
        </p:nvSpPr>
        <p:spPr>
          <a:xfrm>
            <a:off x="4648200" y="1844824"/>
            <a:ext cx="4038600" cy="4281339"/>
          </a:xfrm>
        </p:spPr>
        <p:txBody>
          <a:bodyPr>
            <a:normAutofit fontScale="92500" lnSpcReduction="20000"/>
          </a:bodyPr>
          <a:lstStyle/>
          <a:p>
            <a:pPr marL="0" indent="0">
              <a:buNone/>
            </a:pPr>
            <a:r>
              <a:rPr lang="en-IN" b="1" dirty="0" smtClean="0"/>
              <a:t>Fab region</a:t>
            </a:r>
          </a:p>
          <a:p>
            <a:r>
              <a:rPr lang="en-IN" dirty="0" smtClean="0"/>
              <a:t>Variable region of the antibody</a:t>
            </a:r>
          </a:p>
          <a:p>
            <a:pPr marL="0" indent="0">
              <a:buNone/>
            </a:pPr>
            <a:endParaRPr lang="en-IN" dirty="0" smtClean="0"/>
          </a:p>
          <a:p>
            <a:r>
              <a:rPr lang="en-IN" dirty="0" smtClean="0"/>
              <a:t>Tip of the antibody </a:t>
            </a:r>
          </a:p>
          <a:p>
            <a:pPr>
              <a:buNone/>
            </a:pPr>
            <a:endParaRPr lang="en-IN" dirty="0" smtClean="0"/>
          </a:p>
          <a:p>
            <a:r>
              <a:rPr lang="en-IN" dirty="0" smtClean="0"/>
              <a:t>Binds the antigen</a:t>
            </a:r>
          </a:p>
          <a:p>
            <a:pPr>
              <a:buNone/>
            </a:pPr>
            <a:endParaRPr lang="en-IN" dirty="0" smtClean="0"/>
          </a:p>
          <a:p>
            <a:r>
              <a:rPr lang="en-IN" dirty="0" smtClean="0"/>
              <a:t>Specificity of antigen binding determined by</a:t>
            </a:r>
          </a:p>
          <a:p>
            <a:pPr marL="0" indent="0">
              <a:buNone/>
            </a:pPr>
            <a:r>
              <a:rPr lang="en-IN" dirty="0"/>
              <a:t> </a:t>
            </a:r>
            <a:r>
              <a:rPr lang="en-IN" dirty="0" smtClean="0"/>
              <a:t>    V</a:t>
            </a:r>
            <a:r>
              <a:rPr lang="en-IN" baseline="-25000" dirty="0" smtClean="0"/>
              <a:t>H </a:t>
            </a:r>
            <a:r>
              <a:rPr lang="en-IN" dirty="0" smtClean="0"/>
              <a:t>and V</a:t>
            </a:r>
            <a:r>
              <a:rPr lang="en-IN" baseline="-25000" dirty="0" smtClean="0"/>
              <a:t>L</a:t>
            </a:r>
          </a:p>
          <a:p>
            <a:pPr>
              <a:buNone/>
            </a:pPr>
            <a:endParaRPr lang="en-IN" dirty="0"/>
          </a:p>
        </p:txBody>
      </p:sp>
      <p:pic>
        <p:nvPicPr>
          <p:cNvPr id="5" name="Content Placeholder 4" descr="figure12-11"/>
          <p:cNvPicPr>
            <a:picLocks noGrp="1" noChangeAspect="1" noChangeArrowheads="1"/>
          </p:cNvPicPr>
          <p:nvPr>
            <p:ph sz="half" idx="1"/>
          </p:nvPr>
        </p:nvPicPr>
        <p:blipFill>
          <a:blip r:embed="rId3" cstate="print"/>
          <a:srcRect/>
          <a:stretch>
            <a:fillRect/>
          </a:stretch>
        </p:blipFill>
        <p:spPr bwMode="auto">
          <a:xfrm>
            <a:off x="457200" y="1417638"/>
            <a:ext cx="4002963" cy="4708525"/>
          </a:xfrm>
          <a:prstGeom prst="rect">
            <a:avLst/>
          </a:prstGeom>
          <a:noFill/>
        </p:spPr>
      </p:pic>
      <p:sp>
        <p:nvSpPr>
          <p:cNvPr id="6" name="Oval 5"/>
          <p:cNvSpPr/>
          <p:nvPr/>
        </p:nvSpPr>
        <p:spPr>
          <a:xfrm>
            <a:off x="714348" y="3000372"/>
            <a:ext cx="1071570" cy="114300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p:cNvSpPr/>
          <p:nvPr/>
        </p:nvSpPr>
        <p:spPr>
          <a:xfrm>
            <a:off x="3059832" y="3000372"/>
            <a:ext cx="1071570" cy="114300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rgbClr val="00B0F0"/>
                </a:solidFill>
              </a:rPr>
              <a:t>Antibody: </a:t>
            </a:r>
            <a:r>
              <a:rPr lang="en-IN" b="1" dirty="0" smtClean="0">
                <a:solidFill>
                  <a:srgbClr val="00B0F0"/>
                </a:solidFill>
              </a:rPr>
              <a:t>Fc</a:t>
            </a:r>
            <a:endParaRPr lang="en-IN" dirty="0"/>
          </a:p>
        </p:txBody>
      </p:sp>
      <p:sp>
        <p:nvSpPr>
          <p:cNvPr id="3" name="Content Placeholder 2"/>
          <p:cNvSpPr>
            <a:spLocks noGrp="1"/>
          </p:cNvSpPr>
          <p:nvPr>
            <p:ph sz="half" idx="1"/>
          </p:nvPr>
        </p:nvSpPr>
        <p:spPr/>
        <p:txBody>
          <a:bodyPr/>
          <a:lstStyle/>
          <a:p>
            <a:endParaRPr lang="en-IN"/>
          </a:p>
        </p:txBody>
      </p:sp>
      <p:sp>
        <p:nvSpPr>
          <p:cNvPr id="4" name="Content Placeholder 3"/>
          <p:cNvSpPr>
            <a:spLocks noGrp="1"/>
          </p:cNvSpPr>
          <p:nvPr>
            <p:ph sz="half" idx="2"/>
          </p:nvPr>
        </p:nvSpPr>
        <p:spPr/>
        <p:txBody>
          <a:bodyPr/>
          <a:lstStyle/>
          <a:p>
            <a:pPr marL="0" indent="0">
              <a:buNone/>
            </a:pPr>
            <a:r>
              <a:rPr lang="en-US" b="1" dirty="0" smtClean="0"/>
              <a:t>Fc region</a:t>
            </a:r>
          </a:p>
          <a:p>
            <a:r>
              <a:rPr lang="en-US" dirty="0" smtClean="0"/>
              <a:t>Constant region</a:t>
            </a:r>
          </a:p>
          <a:p>
            <a:pPr marL="0" indent="0">
              <a:buNone/>
            </a:pPr>
            <a:endParaRPr lang="en-US" dirty="0" smtClean="0"/>
          </a:p>
          <a:p>
            <a:r>
              <a:rPr lang="en-US" dirty="0" smtClean="0"/>
              <a:t>Base </a:t>
            </a:r>
            <a:r>
              <a:rPr lang="en-US" dirty="0"/>
              <a:t>of the </a:t>
            </a:r>
            <a:r>
              <a:rPr lang="en-US" dirty="0" smtClean="0"/>
              <a:t>antibody</a:t>
            </a:r>
          </a:p>
          <a:p>
            <a:pPr marL="0" indent="0">
              <a:buNone/>
            </a:pPr>
            <a:endParaRPr lang="en-US" dirty="0"/>
          </a:p>
          <a:p>
            <a:r>
              <a:rPr lang="en-US" dirty="0" smtClean="0"/>
              <a:t>Can </a:t>
            </a:r>
            <a:r>
              <a:rPr lang="en-US" dirty="0"/>
              <a:t>bind cell </a:t>
            </a:r>
            <a:r>
              <a:rPr lang="en-US" dirty="0" smtClean="0"/>
              <a:t>receptors and </a:t>
            </a:r>
            <a:r>
              <a:rPr lang="en-US" dirty="0"/>
              <a:t>complement </a:t>
            </a:r>
            <a:r>
              <a:rPr lang="en-US" dirty="0" smtClean="0"/>
              <a:t>proteins</a:t>
            </a:r>
            <a:endParaRPr lang="en-IN" dirty="0"/>
          </a:p>
        </p:txBody>
      </p:sp>
      <p:pic>
        <p:nvPicPr>
          <p:cNvPr id="5" name="Content Placeholder 4" descr="figure12-11"/>
          <p:cNvPicPr>
            <a:picLocks noChangeAspect="1" noChangeArrowheads="1"/>
          </p:cNvPicPr>
          <p:nvPr/>
        </p:nvPicPr>
        <p:blipFill>
          <a:blip r:embed="rId2" cstate="print"/>
          <a:srcRect/>
          <a:stretch>
            <a:fillRect/>
          </a:stretch>
        </p:blipFill>
        <p:spPr bwMode="auto">
          <a:xfrm>
            <a:off x="475018" y="1600200"/>
            <a:ext cx="4002963" cy="4525963"/>
          </a:xfrm>
          <a:prstGeom prst="rect">
            <a:avLst/>
          </a:prstGeom>
          <a:noFill/>
        </p:spPr>
      </p:pic>
      <p:sp>
        <p:nvSpPr>
          <p:cNvPr id="6" name="Oval 5"/>
          <p:cNvSpPr/>
          <p:nvPr/>
        </p:nvSpPr>
        <p:spPr>
          <a:xfrm>
            <a:off x="971600" y="3501008"/>
            <a:ext cx="3024336" cy="262515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ight Arrow 6"/>
          <p:cNvSpPr/>
          <p:nvPr/>
        </p:nvSpPr>
        <p:spPr>
          <a:xfrm>
            <a:off x="4218958" y="4813585"/>
            <a:ext cx="571504" cy="214314"/>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250825" y="1600200"/>
            <a:ext cx="8686800" cy="4525963"/>
          </a:xfrm>
        </p:spPr>
        <p:txBody>
          <a:bodyPr/>
          <a:lstStyle/>
          <a:p>
            <a:pPr eaLnBrk="1" hangingPunct="1">
              <a:lnSpc>
                <a:spcPct val="90000"/>
              </a:lnSpc>
            </a:pPr>
            <a:r>
              <a:rPr lang="en-US" dirty="0" smtClean="0">
                <a:latin typeface="Calibri" panose="020F0502020204030204" pitchFamily="34" charset="0"/>
              </a:rPr>
              <a:t>Antibodies occur in 2 forms</a:t>
            </a:r>
          </a:p>
          <a:p>
            <a:pPr lvl="1" eaLnBrk="1" hangingPunct="1">
              <a:lnSpc>
                <a:spcPct val="90000"/>
              </a:lnSpc>
            </a:pPr>
            <a:endParaRPr lang="en-US" u="sng" dirty="0" smtClean="0">
              <a:latin typeface="Calibri" panose="020F0502020204030204" pitchFamily="34" charset="0"/>
            </a:endParaRPr>
          </a:p>
          <a:p>
            <a:pPr lvl="1" eaLnBrk="1" hangingPunct="1">
              <a:lnSpc>
                <a:spcPct val="90000"/>
              </a:lnSpc>
            </a:pPr>
            <a:r>
              <a:rPr lang="en-US" dirty="0" smtClean="0">
                <a:solidFill>
                  <a:srgbClr val="FF0000"/>
                </a:solidFill>
                <a:latin typeface="Calibri" panose="020F0502020204030204" pitchFamily="34" charset="0"/>
              </a:rPr>
              <a:t>Soluble Ag: </a:t>
            </a:r>
            <a:r>
              <a:rPr lang="en-US" dirty="0" smtClean="0">
                <a:latin typeface="Calibri" panose="020F0502020204030204" pitchFamily="34" charset="0"/>
              </a:rPr>
              <a:t>secreted in blood and tissue</a:t>
            </a:r>
          </a:p>
          <a:p>
            <a:pPr lvl="1" eaLnBrk="1" hangingPunct="1">
              <a:lnSpc>
                <a:spcPct val="90000"/>
              </a:lnSpc>
            </a:pPr>
            <a:endParaRPr lang="en-US" dirty="0" smtClean="0">
              <a:solidFill>
                <a:srgbClr val="FF0000"/>
              </a:solidFill>
              <a:latin typeface="Calibri" panose="020F0502020204030204" pitchFamily="34" charset="0"/>
            </a:endParaRPr>
          </a:p>
          <a:p>
            <a:pPr lvl="1" eaLnBrk="1" hangingPunct="1">
              <a:lnSpc>
                <a:spcPct val="90000"/>
              </a:lnSpc>
            </a:pPr>
            <a:r>
              <a:rPr lang="en-US" dirty="0" smtClean="0">
                <a:solidFill>
                  <a:srgbClr val="FF0000"/>
                </a:solidFill>
                <a:latin typeface="Calibri" panose="020F0502020204030204" pitchFamily="34" charset="0"/>
              </a:rPr>
              <a:t>Membrane-bound Ag</a:t>
            </a:r>
            <a:r>
              <a:rPr lang="en-US" dirty="0" smtClean="0">
                <a:latin typeface="Calibri" panose="020F0502020204030204" pitchFamily="34" charset="0"/>
              </a:rPr>
              <a:t>: found on surface of B-cell, also known as a B-cell receptor (BCR)</a:t>
            </a:r>
          </a:p>
          <a:p>
            <a:pPr lvl="1" eaLnBrk="1" hangingPunct="1">
              <a:lnSpc>
                <a:spcPct val="90000"/>
              </a:lnSpc>
            </a:pPr>
            <a:endParaRPr lang="en-US" dirty="0" smtClean="0">
              <a:latin typeface="Calibri" panose="020F0502020204030204" pitchFamily="34" charset="0"/>
            </a:endParaRPr>
          </a:p>
          <a:p>
            <a:pPr lvl="1" eaLnBrk="1" hangingPunct="1">
              <a:lnSpc>
                <a:spcPct val="90000"/>
              </a:lnSpc>
              <a:buFontTx/>
              <a:buNone/>
            </a:pPr>
            <a:endParaRPr lang="en-US" dirty="0" smtClean="0">
              <a:latin typeface="Calibri" panose="020F0502020204030204" pitchFamily="34" charset="0"/>
            </a:endParaRPr>
          </a:p>
        </p:txBody>
      </p:sp>
      <p:sp>
        <p:nvSpPr>
          <p:cNvPr id="4" name="Title 3"/>
          <p:cNvSpPr>
            <a:spLocks noGrp="1"/>
          </p:cNvSpPr>
          <p:nvPr>
            <p:ph type="title"/>
          </p:nvPr>
        </p:nvSpPr>
        <p:spPr/>
        <p:txBody>
          <a:bodyPr/>
          <a:lstStyle/>
          <a:p>
            <a:r>
              <a:rPr lang="en-US" b="1" dirty="0" smtClean="0">
                <a:solidFill>
                  <a:srgbClr val="00B0F0"/>
                </a:solidFill>
              </a:rPr>
              <a:t>Antibodies exist in two forms</a:t>
            </a:r>
            <a:endParaRPr lang="en-US" b="1" dirty="0">
              <a:solidFill>
                <a:srgbClr val="00B0F0"/>
              </a:solidFill>
            </a:endParaRPr>
          </a:p>
        </p:txBody>
      </p:sp>
    </p:spTree>
    <p:extLst>
      <p:ext uri="{BB962C8B-B14F-4D97-AF65-F5344CB8AC3E}">
        <p14:creationId xmlns="" xmlns:p14="http://schemas.microsoft.com/office/powerpoint/2010/main" val="38008933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BTEXT" va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3154</Words>
  <Application>Microsoft Office PowerPoint</Application>
  <PresentationFormat>On-screen Show (4:3)</PresentationFormat>
  <Paragraphs>716</Paragraphs>
  <Slides>92</Slides>
  <Notes>39</Notes>
  <HiddenSlides>0</HiddenSlides>
  <MMClips>0</MMClips>
  <ScaleCrop>false</ScaleCrop>
  <HeadingPairs>
    <vt:vector size="4" baseType="variant">
      <vt:variant>
        <vt:lpstr>Theme</vt:lpstr>
      </vt:variant>
      <vt:variant>
        <vt:i4>1</vt:i4>
      </vt:variant>
      <vt:variant>
        <vt:lpstr>Slide Titles</vt:lpstr>
      </vt:variant>
      <vt:variant>
        <vt:i4>92</vt:i4>
      </vt:variant>
    </vt:vector>
  </HeadingPairs>
  <TitlesOfParts>
    <vt:vector size="93" baseType="lpstr">
      <vt:lpstr>Office Theme</vt:lpstr>
      <vt:lpstr>Introduction to the immune system</vt:lpstr>
      <vt:lpstr>Immunity</vt:lpstr>
      <vt:lpstr>History: what imparts Immunity?</vt:lpstr>
      <vt:lpstr>Immunology- nobel prizes</vt:lpstr>
      <vt:lpstr>The immune system</vt:lpstr>
      <vt:lpstr>Immunity  </vt:lpstr>
      <vt:lpstr>Slide 7</vt:lpstr>
      <vt:lpstr>Overview of the Immune System</vt:lpstr>
      <vt:lpstr>Slide 9</vt:lpstr>
      <vt:lpstr>Innate immunity  vs  Adaptive Immunity</vt:lpstr>
      <vt:lpstr>The innate immune System</vt:lpstr>
      <vt:lpstr>Innate immune system  External defenses</vt:lpstr>
      <vt:lpstr>Anatomical Barriers - Mechanical Factors</vt:lpstr>
      <vt:lpstr>Anatomical Barriers – Chemical factors</vt:lpstr>
      <vt:lpstr>Anatomical Barriers – Biological factors</vt:lpstr>
      <vt:lpstr>Innate immune system  internal defenses</vt:lpstr>
      <vt:lpstr>Innate immune system: components of Blood</vt:lpstr>
      <vt:lpstr>White blood cells (WBCs)</vt:lpstr>
      <vt:lpstr>Neutrophils in innate immune response</vt:lpstr>
      <vt:lpstr>Phagocytosis</vt:lpstr>
      <vt:lpstr>How do neutrophils find microbes ? </vt:lpstr>
      <vt:lpstr>How do neutrophils eat and digest microbes ?</vt:lpstr>
      <vt:lpstr>What’s in the granules ?</vt:lpstr>
      <vt:lpstr>Additional role of neutrophils</vt:lpstr>
      <vt:lpstr>Monocytes</vt:lpstr>
      <vt:lpstr>Macrophages</vt:lpstr>
      <vt:lpstr>Natural killer cells</vt:lpstr>
      <vt:lpstr>NK cells differentiate choose cells to kill ?</vt:lpstr>
      <vt:lpstr>How does the killer kill ?</vt:lpstr>
      <vt:lpstr>Toll-like receptors (TLRs)</vt:lpstr>
      <vt:lpstr>TLRs – What do they do ?</vt:lpstr>
      <vt:lpstr>TLRs – look out for microbes </vt:lpstr>
      <vt:lpstr>TLRs – bind to microbes / components of microbes</vt:lpstr>
      <vt:lpstr>Which microbial components are recognized by TLRs ?</vt:lpstr>
      <vt:lpstr>What happens when a TLR bind to a microbe ?</vt:lpstr>
      <vt:lpstr>Summary: innate response – internal defenses – Cellular (WBCs)</vt:lpstr>
      <vt:lpstr>Innate immune system: components of Blood</vt:lpstr>
      <vt:lpstr>Cytokines</vt:lpstr>
      <vt:lpstr>Which cells release cytokines ?</vt:lpstr>
      <vt:lpstr>Examples of cytokines</vt:lpstr>
      <vt:lpstr>Interferons (IFN)</vt:lpstr>
      <vt:lpstr>How does IFN warn the neighbouring cells ?</vt:lpstr>
      <vt:lpstr>The infected cells release IFN</vt:lpstr>
      <vt:lpstr>Virus infects the neighbouring cells</vt:lpstr>
      <vt:lpstr>Prewarned cells are able to quickly inhibit the virus</vt:lpstr>
      <vt:lpstr>How do interferons inhibit viruses ?</vt:lpstr>
      <vt:lpstr>Interleukins</vt:lpstr>
      <vt:lpstr>What to interleukins do  ?</vt:lpstr>
      <vt:lpstr>Tumour necrosis factor (TNF)</vt:lpstr>
      <vt:lpstr>Complement (C`)</vt:lpstr>
      <vt:lpstr>Complement proteins: role in innate immune system</vt:lpstr>
      <vt:lpstr>How do C` proteins facilitate phagocystosis ?</vt:lpstr>
      <vt:lpstr>How do C` proteins lyse pathogens?</vt:lpstr>
      <vt:lpstr>Coagulation proteins</vt:lpstr>
      <vt:lpstr>How does blood clot ?</vt:lpstr>
      <vt:lpstr>Coagulation: Delicate balance</vt:lpstr>
      <vt:lpstr>Coagulation and innate immunity</vt:lpstr>
      <vt:lpstr>Slide 58</vt:lpstr>
      <vt:lpstr>Summary: innate response – internal defenses</vt:lpstr>
      <vt:lpstr>Introduction to the immune system</vt:lpstr>
      <vt:lpstr>Immunology:  lecture 3</vt:lpstr>
      <vt:lpstr>Inflammation</vt:lpstr>
      <vt:lpstr>All roads lead to inflammation</vt:lpstr>
      <vt:lpstr>Inflammation and vascular changes</vt:lpstr>
      <vt:lpstr>Signs of inflammation</vt:lpstr>
      <vt:lpstr>Signs of inflammation</vt:lpstr>
      <vt:lpstr>Inflammation and innate immunity</vt:lpstr>
      <vt:lpstr>Summary: role of Inflammation in innate immunity</vt:lpstr>
      <vt:lpstr>Not everything about Inflammation is good  </vt:lpstr>
      <vt:lpstr>The good and bad about inflammation</vt:lpstr>
      <vt:lpstr>Chronic inflammation = tissue damage</vt:lpstr>
      <vt:lpstr>Chronic inflammation and tissue damage</vt:lpstr>
      <vt:lpstr>Chronic inflammation and Cancer</vt:lpstr>
      <vt:lpstr>Immunogens / Antigens</vt:lpstr>
      <vt:lpstr>Immunogens and antigens</vt:lpstr>
      <vt:lpstr>Epitope</vt:lpstr>
      <vt:lpstr>Epitopes</vt:lpstr>
      <vt:lpstr>Epitopes</vt:lpstr>
      <vt:lpstr>Immunogenicity</vt:lpstr>
      <vt:lpstr>What determines immunogenicity ?</vt:lpstr>
      <vt:lpstr>Host factors affecting immunogencity</vt:lpstr>
      <vt:lpstr>Isoantigens</vt:lpstr>
      <vt:lpstr>Autoantigens</vt:lpstr>
      <vt:lpstr>Haptens</vt:lpstr>
      <vt:lpstr>Examples of haptens</vt:lpstr>
      <vt:lpstr>Immunogens / Antigens</vt:lpstr>
      <vt:lpstr>What is an antibody?</vt:lpstr>
      <vt:lpstr>What does an antibody look like ?</vt:lpstr>
      <vt:lpstr>Antibody: structure and function</vt:lpstr>
      <vt:lpstr>Antibody: Fab</vt:lpstr>
      <vt:lpstr>Antibody: Fc</vt:lpstr>
      <vt:lpstr>Antibodies exist in two forms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immune system</dc:title>
  <dc:creator>Vivek</dc:creator>
  <cp:lastModifiedBy>Vivek</cp:lastModifiedBy>
  <cp:revision>1</cp:revision>
  <dcterms:created xsi:type="dcterms:W3CDTF">2015-10-21T06:51:04Z</dcterms:created>
  <dcterms:modified xsi:type="dcterms:W3CDTF">2015-10-21T06:55:10Z</dcterms:modified>
</cp:coreProperties>
</file>